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488" y="-33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0C8E5C-C399-4EC2-87BA-7D4C7A12F1D8}" type="datetimeFigureOut">
              <a:rPr lang="en-US" smtClean="0"/>
              <a:pPr/>
              <a:t>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0BF5B9-AEF3-4FB0-8587-BD534ED8459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D232052-FACC-4AE3-B1D4-B4FBF7CF917A}" type="slidenum">
              <a:rPr lang="en-US"/>
              <a:pPr/>
              <a:t>1</a:t>
            </a:fld>
            <a:endParaRPr lang="en-US"/>
          </a:p>
        </p:txBody>
      </p:sp>
      <p:sp>
        <p:nvSpPr>
          <p:cNvPr id="196610"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96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D0B7982-3A17-4EF5-9A01-CC39B7159B16}" type="slidenum">
              <a:rPr lang="en-US"/>
              <a:pPr/>
              <a:t>20</a:t>
            </a:fld>
            <a:endParaRPr lang="en-US"/>
          </a:p>
        </p:txBody>
      </p:sp>
      <p:sp>
        <p:nvSpPr>
          <p:cNvPr id="178178" name="Rectangle 2"/>
          <p:cNvSpPr>
            <a:spLocks noGrp="1" noRot="1" noChangeAspect="1" noChangeArrowheads="1" noTextEdit="1"/>
          </p:cNvSpPr>
          <p:nvPr>
            <p:ph type="sldImg"/>
          </p:nvPr>
        </p:nvSpPr>
        <p:spPr>
          <a:xfrm>
            <a:off x="1131888" y="673100"/>
            <a:ext cx="4610100" cy="3457575"/>
          </a:xfrm>
          <a:ln/>
        </p:spPr>
      </p:sp>
      <p:sp>
        <p:nvSpPr>
          <p:cNvPr id="178179" name="Rectangle 3"/>
          <p:cNvSpPr>
            <a:spLocks noGrp="1" noChangeArrowheads="1"/>
          </p:cNvSpPr>
          <p:nvPr>
            <p:ph type="body" idx="1"/>
          </p:nvPr>
        </p:nvSpPr>
        <p:spPr>
          <a:xfrm>
            <a:off x="895350" y="4354513"/>
            <a:ext cx="5081588" cy="4130675"/>
          </a:xfrm>
        </p:spPr>
        <p:txBody>
          <a:bodyPr lIns="89893" tIns="44947" rIns="89893" bIns="44947"/>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C577597-146A-4BA3-B499-8F580672B4A5}" type="slidenum">
              <a:rPr lang="en-US"/>
              <a:pPr/>
              <a:t>21</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3A178A-ED22-419D-9970-7836088AAB31}" type="slidenum">
              <a:rPr lang="en-US"/>
              <a:pPr/>
              <a:t>24</a:t>
            </a:fld>
            <a:endParaRPr lang="en-US"/>
          </a:p>
        </p:txBody>
      </p:sp>
      <p:sp>
        <p:nvSpPr>
          <p:cNvPr id="140290" name="Rectangle 2"/>
          <p:cNvSpPr>
            <a:spLocks noGrp="1" noRot="1" noChangeAspect="1" noChangeArrowheads="1" noTextEdit="1"/>
          </p:cNvSpPr>
          <p:nvPr>
            <p:ph type="sldImg"/>
          </p:nvPr>
        </p:nvSpPr>
        <p:spPr>
          <a:xfrm>
            <a:off x="1174750" y="725488"/>
            <a:ext cx="4513263" cy="3384550"/>
          </a:xfrm>
          <a:ln/>
        </p:spPr>
      </p:sp>
      <p:sp>
        <p:nvSpPr>
          <p:cNvPr id="140291" name="Rectangle 3"/>
          <p:cNvSpPr>
            <a:spLocks noGrp="1" noChangeArrowheads="1"/>
          </p:cNvSpPr>
          <p:nvPr>
            <p:ph type="body" idx="1"/>
          </p:nvPr>
        </p:nvSpPr>
        <p:spPr>
          <a:xfrm>
            <a:off x="903288" y="4351338"/>
            <a:ext cx="5051425" cy="4106862"/>
          </a:xfrm>
        </p:spPr>
        <p:txBody>
          <a:bodyPr lIns="90069" tIns="45034" rIns="90069" bIns="45034"/>
          <a:lstStyle/>
          <a:p>
            <a:endParaRPr lang="en-US"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C6EF5B-384B-42D7-A1C3-435AC7ADFCB6}" type="slidenum">
              <a:rPr lang="en-US"/>
              <a:pPr/>
              <a:t>25</a:t>
            </a:fld>
            <a:endParaRPr lang="en-US"/>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US"/>
              <a:t>One of the most immediate benefits that Flexvol provides is the ability to improve the space utilization on a given system by pooling all of the free space together.  In the past, the free space inside of a filer was fragmented across multiple volumes and it was very hard to get at that space – reallocation of space was a time-consuming operation often requiring recopying of data in cases where you needed to shrink the size of a volume.  </a:t>
            </a:r>
          </a:p>
          <a:p>
            <a:endParaRPr lang="en-US"/>
          </a:p>
          <a:p>
            <a:r>
              <a:rPr lang="en-US"/>
              <a:t>With flexible volumes reallocation of space is a non-disruptive operation.  It is easy to shrink all the volumes of a system to generate enough free space for example for a new volume.</a:t>
            </a:r>
          </a:p>
          <a:p>
            <a:endParaRPr lang="en-US"/>
          </a:p>
          <a:p>
            <a:r>
              <a:rPr lang="en-US"/>
              <a:t>Also, since space flows freely between volumes, allocating disks is not a big decision.   An administrator can with ease of mind allocate all of the disks in a system (short of one or two spares) knowing that the space can be reclaimed easily if there is a need.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1525C4C-74C2-4B21-BC76-4BDAF813F5FC}" type="slidenum">
              <a:rPr lang="en-US"/>
              <a:pPr/>
              <a:t>26</a:t>
            </a:fld>
            <a:endParaRPr lang="en-US"/>
          </a:p>
        </p:txBody>
      </p:sp>
      <p:sp>
        <p:nvSpPr>
          <p:cNvPr id="210946" name="Rectangle 2"/>
          <p:cNvSpPr>
            <a:spLocks noGrp="1" noRot="1" noChangeAspect="1" noChangeArrowheads="1" noTextEdit="1"/>
          </p:cNvSpPr>
          <p:nvPr>
            <p:ph type="sldImg"/>
          </p:nvPr>
        </p:nvSpPr>
        <p:spPr bwMode="auto">
          <a:xfrm>
            <a:off x="1144588" y="685800"/>
            <a:ext cx="4572000" cy="3429000"/>
          </a:xfrm>
          <a:prstGeom prst="rect">
            <a:avLst/>
          </a:prstGeom>
          <a:solidFill>
            <a:srgbClr val="FFFFFF"/>
          </a:solidFill>
          <a:ln>
            <a:solidFill>
              <a:srgbClr val="000000"/>
            </a:solidFill>
            <a:miter lim="800000"/>
            <a:headEnd/>
            <a:tailEnd/>
          </a:ln>
        </p:spPr>
      </p:sp>
      <p:sp>
        <p:nvSpPr>
          <p:cNvPr id="210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pPr>
              <a:lnSpc>
                <a:spcPct val="80000"/>
              </a:lnSpc>
              <a:buFontTx/>
              <a:buChar char="•"/>
            </a:pPr>
            <a:r>
              <a:rPr lang="en-US" sz="900">
                <a:cs typeface="Arial" charset="0"/>
              </a:rPr>
              <a:t>Individuals can run their own tests for dramatic improvement in application test, simulation and development environments. By being able to test faster and more often, companies can improve time to market and do so with better quality assurance and less cost. </a:t>
            </a:r>
          </a:p>
          <a:p>
            <a:pPr lvl="1">
              <a:lnSpc>
                <a:spcPct val="80000"/>
              </a:lnSpc>
            </a:pPr>
            <a:r>
              <a:rPr lang="en-US" sz="900"/>
              <a:t>Testing: for database environments using SW like : SAP, Peoplesoft, Siebel-  to work out bugs and issues before trying on  real data</a:t>
            </a:r>
          </a:p>
          <a:p>
            <a:pPr lvl="1">
              <a:lnSpc>
                <a:spcPct val="80000"/>
              </a:lnSpc>
            </a:pPr>
            <a:r>
              <a:rPr lang="en-US" sz="900"/>
              <a:t>Development ex: chip development, where 20-30 variations on a core design are needed (a variation for each different manufacturer or use)</a:t>
            </a:r>
          </a:p>
          <a:p>
            <a:pPr lvl="1">
              <a:lnSpc>
                <a:spcPct val="80000"/>
              </a:lnSpc>
            </a:pPr>
            <a:r>
              <a:rPr lang="en-US" sz="900"/>
              <a:t>Simulation: crash testing a car (front, side, rear)</a:t>
            </a:r>
            <a:br>
              <a:rPr lang="en-US" sz="900"/>
            </a:br>
            <a:endParaRPr lang="en-US" sz="900"/>
          </a:p>
          <a:p>
            <a:pPr>
              <a:lnSpc>
                <a:spcPct val="80000"/>
              </a:lnSpc>
            </a:pPr>
            <a:endParaRPr lang="en-US" sz="900">
              <a:cs typeface="Arial" charset="0"/>
            </a:endParaRPr>
          </a:p>
          <a:p>
            <a:pPr>
              <a:lnSpc>
                <a:spcPct val="80000"/>
              </a:lnSpc>
            </a:pPr>
            <a:r>
              <a:rPr lang="en-US" sz="900">
                <a:cs typeface="Arial" charset="0"/>
              </a:rPr>
              <a:t>Traditionally cloning data is difficult. Because it’s space, time and resource consuming many companies choose between doing the exhaustive quality testing and getting their product to market faster. </a:t>
            </a:r>
          </a:p>
          <a:p>
            <a:pPr>
              <a:lnSpc>
                <a:spcPct val="80000"/>
              </a:lnSpc>
            </a:pPr>
            <a:endParaRPr lang="en-US" sz="900" i="1">
              <a:cs typeface="Arial" charset="0"/>
            </a:endParaRPr>
          </a:p>
          <a:p>
            <a:pPr>
              <a:lnSpc>
                <a:spcPct val="80000"/>
              </a:lnSpc>
            </a:pPr>
            <a:r>
              <a:rPr lang="en-US" sz="900">
                <a:cs typeface="Arial" charset="0"/>
              </a:rPr>
              <a:t>Data ONTAP 7G enables users to make many copies quickly using minimal physical space. This allows multiple people to run their own tests without impacting core data. The benefit is more tests running faster and less expensively for improved quality.</a:t>
            </a:r>
            <a:br>
              <a:rPr lang="en-US" sz="900">
                <a:cs typeface="Arial" charset="0"/>
              </a:rPr>
            </a:br>
            <a:endParaRPr lang="en-US" sz="900">
              <a:cs typeface="Arial" charset="0"/>
            </a:endParaRPr>
          </a:p>
          <a:p>
            <a:pPr>
              <a:lnSpc>
                <a:spcPct val="80000"/>
              </a:lnSpc>
            </a:pPr>
            <a:r>
              <a:rPr lang="en-US" sz="900">
                <a:cs typeface="Arial" charset="0"/>
              </a:rPr>
              <a:t>(</a:t>
            </a:r>
            <a:r>
              <a:rPr lang="en-US" sz="900" i="1">
                <a:cs typeface="Arial" charset="0"/>
              </a:rPr>
              <a:t>build)</a:t>
            </a:r>
          </a:p>
          <a:p>
            <a:pPr>
              <a:lnSpc>
                <a:spcPct val="80000"/>
              </a:lnSpc>
            </a:pPr>
            <a:endParaRPr lang="en-US" sz="900">
              <a:cs typeface="Arial" charset="0"/>
            </a:endParaRPr>
          </a:p>
          <a:p>
            <a:pPr>
              <a:lnSpc>
                <a:spcPct val="80000"/>
              </a:lnSpc>
              <a:buFontTx/>
              <a:buChar char="•"/>
            </a:pPr>
            <a:r>
              <a:rPr lang="en-US" sz="900">
                <a:cs typeface="Arial" charset="0"/>
              </a:rPr>
              <a:t>Many copies instantaneously: Traditionally cloning might take hours or even days to make a single copy of a dataset. FlexClones a</a:t>
            </a:r>
            <a:r>
              <a:rPr lang="en-US" sz="900"/>
              <a:t>llow DBAs to create one clone or many in minutes without disrupting the system. </a:t>
            </a:r>
            <a:br>
              <a:rPr lang="en-US" sz="900"/>
            </a:br>
            <a:r>
              <a:rPr lang="en-US" sz="900">
                <a:cs typeface="Arial" charset="0"/>
              </a:rPr>
              <a:t>Since they take only minutes to make they can save you 5-10 times the cost of your current storage.</a:t>
            </a:r>
            <a:br>
              <a:rPr lang="en-US" sz="900">
                <a:cs typeface="Arial" charset="0"/>
              </a:rPr>
            </a:br>
            <a:endParaRPr lang="en-US" sz="900">
              <a:cs typeface="Arial" charset="0"/>
            </a:endParaRPr>
          </a:p>
          <a:p>
            <a:pPr>
              <a:lnSpc>
                <a:spcPct val="80000"/>
              </a:lnSpc>
              <a:buFontTx/>
              <a:buChar char="•"/>
            </a:pPr>
            <a:r>
              <a:rPr lang="en-US" sz="900">
                <a:cs typeface="Arial" charset="0"/>
              </a:rPr>
              <a:t>Space efficient: Traditional clones occupy 100% of their space. Ours don’t use space until you begin making changes to either the original data or the clone. </a:t>
            </a:r>
            <a:br>
              <a:rPr lang="en-US" sz="900">
                <a:cs typeface="Arial" charset="0"/>
              </a:rPr>
            </a:br>
            <a:endParaRPr lang="en-US" sz="900">
              <a:cs typeface="Arial" charset="0"/>
            </a:endParaRPr>
          </a:p>
          <a:p>
            <a:pPr>
              <a:lnSpc>
                <a:spcPct val="80000"/>
              </a:lnSpc>
              <a:buFontTx/>
              <a:buChar char="•"/>
            </a:pPr>
            <a:r>
              <a:rPr lang="en-US" sz="900"/>
              <a:t>Clones are cloneable: This allows changes in the FlexVol to branch in ways similar to the way SW engineers branch source code trees- a capability you really appreciate with complex design tasks or larger teams.</a:t>
            </a:r>
          </a:p>
          <a:p>
            <a:pPr lvl="1">
              <a:lnSpc>
                <a:spcPct val="80000"/>
              </a:lnSpc>
              <a:buFontTx/>
              <a:buNone/>
            </a:pPr>
            <a:endParaRPr lang="en-US" sz="900"/>
          </a:p>
          <a:p>
            <a:pPr>
              <a:lnSpc>
                <a:spcPct val="80000"/>
              </a:lnSpc>
            </a:pPr>
            <a:r>
              <a:rPr lang="en-US" sz="900" b="1"/>
              <a:t>Let’s summarize some of the many ways Data ONTAP 7G makes data management simpler and more cost effective.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9711FEC-DDBB-4352-AA75-30F90823358B}" type="slidenum">
              <a:rPr lang="en-US"/>
              <a:pPr/>
              <a:t>27</a:t>
            </a:fld>
            <a:endParaRPr lang="en-US"/>
          </a:p>
        </p:txBody>
      </p:sp>
      <p:sp>
        <p:nvSpPr>
          <p:cNvPr id="150530" name="Rectangle 2"/>
          <p:cNvSpPr>
            <a:spLocks noGrp="1" noRot="1" noChangeAspect="1" noChangeArrowheads="1" noTextEdit="1"/>
          </p:cNvSpPr>
          <p:nvPr>
            <p:ph type="sldImg"/>
          </p:nvPr>
        </p:nvSpPr>
        <p:spPr>
          <a:xfrm>
            <a:off x="1144588" y="685800"/>
            <a:ext cx="4572000" cy="3429000"/>
          </a:xfrm>
          <a:ln/>
        </p:spPr>
      </p:sp>
      <p:sp>
        <p:nvSpPr>
          <p:cNvPr id="150531" name="Rectangle 3"/>
          <p:cNvSpPr>
            <a:spLocks noGrp="1" noChangeArrowheads="1"/>
          </p:cNvSpPr>
          <p:nvPr>
            <p:ph type="body" idx="1"/>
          </p:nvPr>
        </p:nvSpPr>
        <p:spPr/>
        <p:txBody>
          <a:bodyPr/>
          <a:lstStyle/>
          <a:p>
            <a:pPr>
              <a:lnSpc>
                <a:spcPct val="80000"/>
              </a:lnSpc>
              <a:buFontTx/>
              <a:buChar char="•"/>
            </a:pPr>
            <a:r>
              <a:rPr lang="en-US" sz="900">
                <a:cs typeface="Arial" charset="0"/>
              </a:rPr>
              <a:t>Individuals can run their own tests for dramatic improvement in application test, simulation and development environments. By being able to test faster and more often, companies can improve time to market and do so with better quality assurance and less cost. </a:t>
            </a:r>
          </a:p>
          <a:p>
            <a:pPr lvl="1">
              <a:lnSpc>
                <a:spcPct val="80000"/>
              </a:lnSpc>
            </a:pPr>
            <a:r>
              <a:rPr lang="en-US" sz="900"/>
              <a:t>Testing: for database environments using SW like : SAP, Peoplesoft, Siebel-  to work out bugs and issues before trying on  real data</a:t>
            </a:r>
          </a:p>
          <a:p>
            <a:pPr lvl="1">
              <a:lnSpc>
                <a:spcPct val="80000"/>
              </a:lnSpc>
            </a:pPr>
            <a:r>
              <a:rPr lang="en-US" sz="900"/>
              <a:t>Development ex: chip development, where 20-30 variations on a core design are needed (a variation for each different manufacturer or use)</a:t>
            </a:r>
          </a:p>
          <a:p>
            <a:pPr lvl="1">
              <a:lnSpc>
                <a:spcPct val="80000"/>
              </a:lnSpc>
            </a:pPr>
            <a:r>
              <a:rPr lang="en-US" sz="900"/>
              <a:t>Simulation: crash testing a car (front, side, rear)</a:t>
            </a:r>
            <a:br>
              <a:rPr lang="en-US" sz="900"/>
            </a:br>
            <a:endParaRPr lang="en-US" sz="900"/>
          </a:p>
          <a:p>
            <a:pPr>
              <a:lnSpc>
                <a:spcPct val="80000"/>
              </a:lnSpc>
            </a:pPr>
            <a:endParaRPr lang="en-US" sz="900">
              <a:cs typeface="Arial" charset="0"/>
            </a:endParaRPr>
          </a:p>
          <a:p>
            <a:pPr>
              <a:lnSpc>
                <a:spcPct val="80000"/>
              </a:lnSpc>
            </a:pPr>
            <a:r>
              <a:rPr lang="en-US" sz="900">
                <a:cs typeface="Arial" charset="0"/>
              </a:rPr>
              <a:t>Traditionally cloning data is difficult. Because it’s space, time and resource consuming many companies choose between doing the exhaustive quality testing and getting their product to market faster. </a:t>
            </a:r>
          </a:p>
          <a:p>
            <a:pPr>
              <a:lnSpc>
                <a:spcPct val="80000"/>
              </a:lnSpc>
            </a:pPr>
            <a:endParaRPr lang="en-US" sz="900" i="1">
              <a:cs typeface="Arial" charset="0"/>
            </a:endParaRPr>
          </a:p>
          <a:p>
            <a:pPr>
              <a:lnSpc>
                <a:spcPct val="80000"/>
              </a:lnSpc>
            </a:pPr>
            <a:r>
              <a:rPr lang="en-US" sz="900">
                <a:cs typeface="Arial" charset="0"/>
              </a:rPr>
              <a:t>Data ONTAP 7G enables users to make many copies quickly using minimal physical space. This allows multiple people to run their own tests without impacting core data. The benefit is more tests running faster and less expensively for improved quality.</a:t>
            </a:r>
            <a:br>
              <a:rPr lang="en-US" sz="900">
                <a:cs typeface="Arial" charset="0"/>
              </a:rPr>
            </a:br>
            <a:endParaRPr lang="en-US" sz="900">
              <a:cs typeface="Arial" charset="0"/>
            </a:endParaRPr>
          </a:p>
          <a:p>
            <a:pPr>
              <a:lnSpc>
                <a:spcPct val="80000"/>
              </a:lnSpc>
            </a:pPr>
            <a:r>
              <a:rPr lang="en-US" sz="900">
                <a:cs typeface="Arial" charset="0"/>
              </a:rPr>
              <a:t>(</a:t>
            </a:r>
            <a:r>
              <a:rPr lang="en-US" sz="900" i="1">
                <a:cs typeface="Arial" charset="0"/>
              </a:rPr>
              <a:t>build)</a:t>
            </a:r>
          </a:p>
          <a:p>
            <a:pPr>
              <a:lnSpc>
                <a:spcPct val="80000"/>
              </a:lnSpc>
            </a:pPr>
            <a:endParaRPr lang="en-US" sz="900">
              <a:cs typeface="Arial" charset="0"/>
            </a:endParaRPr>
          </a:p>
          <a:p>
            <a:pPr>
              <a:lnSpc>
                <a:spcPct val="80000"/>
              </a:lnSpc>
              <a:buFontTx/>
              <a:buChar char="•"/>
            </a:pPr>
            <a:r>
              <a:rPr lang="en-US" sz="900">
                <a:cs typeface="Arial" charset="0"/>
              </a:rPr>
              <a:t>Many copies instantaneously: Traditionally cloning might take hours or even days to make a single copy of a dataset. FlexClones a</a:t>
            </a:r>
            <a:r>
              <a:rPr lang="en-US" sz="900"/>
              <a:t>llow DBAs to create one clone or many in minutes without disrupting the system. </a:t>
            </a:r>
            <a:br>
              <a:rPr lang="en-US" sz="900"/>
            </a:br>
            <a:r>
              <a:rPr lang="en-US" sz="900">
                <a:cs typeface="Arial" charset="0"/>
              </a:rPr>
              <a:t>Since they take only minutes to make they can save you 5-10 times the cost of your current storage.</a:t>
            </a:r>
            <a:br>
              <a:rPr lang="en-US" sz="900">
                <a:cs typeface="Arial" charset="0"/>
              </a:rPr>
            </a:br>
            <a:endParaRPr lang="en-US" sz="900">
              <a:cs typeface="Arial" charset="0"/>
            </a:endParaRPr>
          </a:p>
          <a:p>
            <a:pPr>
              <a:lnSpc>
                <a:spcPct val="80000"/>
              </a:lnSpc>
              <a:buFontTx/>
              <a:buChar char="•"/>
            </a:pPr>
            <a:r>
              <a:rPr lang="en-US" sz="900">
                <a:cs typeface="Arial" charset="0"/>
              </a:rPr>
              <a:t>Space efficient: Traditional clones occupy 100% of their space. Ours don’t use space until you begin making changes to either the original data or the clone. </a:t>
            </a:r>
            <a:br>
              <a:rPr lang="en-US" sz="900">
                <a:cs typeface="Arial" charset="0"/>
              </a:rPr>
            </a:br>
            <a:endParaRPr lang="en-US" sz="900">
              <a:cs typeface="Arial" charset="0"/>
            </a:endParaRPr>
          </a:p>
          <a:p>
            <a:pPr>
              <a:lnSpc>
                <a:spcPct val="80000"/>
              </a:lnSpc>
              <a:buFontTx/>
              <a:buChar char="•"/>
            </a:pPr>
            <a:r>
              <a:rPr lang="en-US" sz="900"/>
              <a:t>Clones are cloneable: This allows changes in the FlexVol to branch in ways similar to the way SW engineers branch source code trees- a capability you really appreciate with complex design tasks or larger teams.</a:t>
            </a:r>
          </a:p>
          <a:p>
            <a:pPr lvl="1">
              <a:lnSpc>
                <a:spcPct val="80000"/>
              </a:lnSpc>
              <a:buFontTx/>
              <a:buNone/>
            </a:pPr>
            <a:endParaRPr lang="en-US" sz="900"/>
          </a:p>
          <a:p>
            <a:pPr>
              <a:lnSpc>
                <a:spcPct val="80000"/>
              </a:lnSpc>
            </a:pPr>
            <a:r>
              <a:rPr lang="en-US" sz="900" b="1"/>
              <a:t>Let’s summarize some of the many ways Data ONTAP 7G makes data management simpler and more cost effective.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07B5E07-6833-48EF-B946-E4E16DCAC377}" type="slidenum">
              <a:rPr lang="en-US"/>
              <a:pPr/>
              <a:t>28</a:t>
            </a:fld>
            <a:endParaRPr 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7DD6D58-4D09-4087-9C3F-9220CA31A7CB}" type="slidenum">
              <a:rPr lang="en-US"/>
              <a:pPr/>
              <a:t>29</a:t>
            </a:fld>
            <a:endParaRPr lang="en-US"/>
          </a:p>
        </p:txBody>
      </p:sp>
      <p:sp>
        <p:nvSpPr>
          <p:cNvPr id="84994" name="Rectangle 2"/>
          <p:cNvSpPr>
            <a:spLocks noGrp="1" noRot="1" noChangeAspect="1" noChangeArrowheads="1" noTextEdit="1"/>
          </p:cNvSpPr>
          <p:nvPr>
            <p:ph type="sldImg"/>
          </p:nvPr>
        </p:nvSpPr>
        <p:spPr>
          <a:xfrm>
            <a:off x="1173163" y="725488"/>
            <a:ext cx="4514850" cy="3386137"/>
          </a:xfrm>
          <a:ln/>
        </p:spPr>
      </p:sp>
      <p:sp>
        <p:nvSpPr>
          <p:cNvPr id="84995" name="Rectangle 3"/>
          <p:cNvSpPr>
            <a:spLocks noGrp="1" noChangeArrowheads="1"/>
          </p:cNvSpPr>
          <p:nvPr>
            <p:ph type="body" idx="1"/>
          </p:nvPr>
        </p:nvSpPr>
        <p:spPr>
          <a:xfrm>
            <a:off x="904875" y="4349750"/>
            <a:ext cx="5048250" cy="4111625"/>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273F3499-79A7-4D08-89A0-0C98D7B54467}" type="slidenum">
              <a:rPr lang="en-US"/>
              <a:pPr/>
              <a:t>30</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6663993-0547-46F7-B4F4-8898E8849353}" type="slidenum">
              <a:rPr lang="en-US"/>
              <a:pPr/>
              <a:t>31</a:t>
            </a:fld>
            <a:endParaRPr lang="en-US"/>
          </a:p>
        </p:txBody>
      </p:sp>
      <p:sp>
        <p:nvSpPr>
          <p:cNvPr id="226306" name="Rectangle 2"/>
          <p:cNvSpPr>
            <a:spLocks noGrp="1" noRot="1" noChangeAspect="1" noChangeArrowheads="1" noTextEdit="1"/>
          </p:cNvSpPr>
          <p:nvPr>
            <p:ph type="sldImg"/>
          </p:nvPr>
        </p:nvSpPr>
        <p:spPr>
          <a:xfrm>
            <a:off x="1144588" y="685800"/>
            <a:ext cx="4572000" cy="3429000"/>
          </a:xfrm>
          <a:ln/>
        </p:spPr>
      </p:sp>
      <p:sp>
        <p:nvSpPr>
          <p:cNvPr id="226307" name="Rectangle 3"/>
          <p:cNvSpPr>
            <a:spLocks noGrp="1" noChangeArrowheads="1"/>
          </p:cNvSpPr>
          <p:nvPr>
            <p:ph type="body" idx="1"/>
          </p:nvPr>
        </p:nvSpPr>
        <p:spPr/>
        <p:txBody>
          <a:bodyPr/>
          <a:lstStyle/>
          <a:p>
            <a:pPr>
              <a:lnSpc>
                <a:spcPct val="80000"/>
              </a:lnSpc>
              <a:buFontTx/>
              <a:buChar char="•"/>
            </a:pPr>
            <a:r>
              <a:rPr lang="en-US" sz="900">
                <a:cs typeface="Arial" charset="0"/>
              </a:rPr>
              <a:t>Individuals can run their own tests for dramatic improvement in application test, simulation and development environments. By being able to test faster and more often, companies can improve time to market and do so with better quality assurance and less cost. </a:t>
            </a:r>
          </a:p>
          <a:p>
            <a:pPr lvl="1">
              <a:lnSpc>
                <a:spcPct val="80000"/>
              </a:lnSpc>
            </a:pPr>
            <a:r>
              <a:rPr lang="en-US" sz="900"/>
              <a:t>Testing: for database environments using SW like : SAP, Peoplesoft, Siebel-  to work out bugs and issues before trying on  real data</a:t>
            </a:r>
          </a:p>
          <a:p>
            <a:pPr lvl="1">
              <a:lnSpc>
                <a:spcPct val="80000"/>
              </a:lnSpc>
            </a:pPr>
            <a:r>
              <a:rPr lang="en-US" sz="900"/>
              <a:t>Development ex: chip development, where 20-30 variations on a core design are needed (a variation for each different manufacturer or use)</a:t>
            </a:r>
          </a:p>
          <a:p>
            <a:pPr lvl="1">
              <a:lnSpc>
                <a:spcPct val="80000"/>
              </a:lnSpc>
            </a:pPr>
            <a:r>
              <a:rPr lang="en-US" sz="900"/>
              <a:t>Simulation: crash testing a car (front, side, rear)</a:t>
            </a:r>
            <a:br>
              <a:rPr lang="en-US" sz="900"/>
            </a:br>
            <a:endParaRPr lang="en-US" sz="900"/>
          </a:p>
          <a:p>
            <a:pPr>
              <a:lnSpc>
                <a:spcPct val="80000"/>
              </a:lnSpc>
            </a:pPr>
            <a:endParaRPr lang="en-US" sz="900">
              <a:cs typeface="Arial" charset="0"/>
            </a:endParaRPr>
          </a:p>
          <a:p>
            <a:pPr>
              <a:lnSpc>
                <a:spcPct val="80000"/>
              </a:lnSpc>
            </a:pPr>
            <a:r>
              <a:rPr lang="en-US" sz="900">
                <a:cs typeface="Arial" charset="0"/>
              </a:rPr>
              <a:t>Traditionally cloning data is difficult. Because it’s space, time and resource consuming many companies choose between doing the exhaustive quality testing and getting their product to market faster. </a:t>
            </a:r>
          </a:p>
          <a:p>
            <a:pPr>
              <a:lnSpc>
                <a:spcPct val="80000"/>
              </a:lnSpc>
            </a:pPr>
            <a:endParaRPr lang="en-US" sz="900" i="1">
              <a:cs typeface="Arial" charset="0"/>
            </a:endParaRPr>
          </a:p>
          <a:p>
            <a:pPr>
              <a:lnSpc>
                <a:spcPct val="80000"/>
              </a:lnSpc>
            </a:pPr>
            <a:r>
              <a:rPr lang="en-US" sz="900">
                <a:cs typeface="Arial" charset="0"/>
              </a:rPr>
              <a:t>Data ONTAP 7G enables users to make many copies quickly using minimal physical space. This allows multiple people to run their own tests without impacting core data. The benefit is more tests running faster and less expensively for improved quality.</a:t>
            </a:r>
            <a:br>
              <a:rPr lang="en-US" sz="900">
                <a:cs typeface="Arial" charset="0"/>
              </a:rPr>
            </a:br>
            <a:endParaRPr lang="en-US" sz="900">
              <a:cs typeface="Arial" charset="0"/>
            </a:endParaRPr>
          </a:p>
          <a:p>
            <a:pPr>
              <a:lnSpc>
                <a:spcPct val="80000"/>
              </a:lnSpc>
            </a:pPr>
            <a:r>
              <a:rPr lang="en-US" sz="900">
                <a:cs typeface="Arial" charset="0"/>
              </a:rPr>
              <a:t>(</a:t>
            </a:r>
            <a:r>
              <a:rPr lang="en-US" sz="900" i="1">
                <a:cs typeface="Arial" charset="0"/>
              </a:rPr>
              <a:t>build)</a:t>
            </a:r>
          </a:p>
          <a:p>
            <a:pPr>
              <a:lnSpc>
                <a:spcPct val="80000"/>
              </a:lnSpc>
            </a:pPr>
            <a:endParaRPr lang="en-US" sz="900">
              <a:cs typeface="Arial" charset="0"/>
            </a:endParaRPr>
          </a:p>
          <a:p>
            <a:pPr>
              <a:lnSpc>
                <a:spcPct val="80000"/>
              </a:lnSpc>
              <a:buFontTx/>
              <a:buChar char="•"/>
            </a:pPr>
            <a:r>
              <a:rPr lang="en-US" sz="900">
                <a:cs typeface="Arial" charset="0"/>
              </a:rPr>
              <a:t>Many copies instantaneously: Traditionally cloning might take hours or even days to make a single copy of a dataset. FlexClones a</a:t>
            </a:r>
            <a:r>
              <a:rPr lang="en-US" sz="900"/>
              <a:t>llow DBAs to create one clone or many in minutes without disrupting the system. </a:t>
            </a:r>
            <a:br>
              <a:rPr lang="en-US" sz="900"/>
            </a:br>
            <a:r>
              <a:rPr lang="en-US" sz="900">
                <a:cs typeface="Arial" charset="0"/>
              </a:rPr>
              <a:t>Since they take only minutes to make they can save you 5-10 times the cost of your current storage.</a:t>
            </a:r>
            <a:br>
              <a:rPr lang="en-US" sz="900">
                <a:cs typeface="Arial" charset="0"/>
              </a:rPr>
            </a:br>
            <a:endParaRPr lang="en-US" sz="900">
              <a:cs typeface="Arial" charset="0"/>
            </a:endParaRPr>
          </a:p>
          <a:p>
            <a:pPr>
              <a:lnSpc>
                <a:spcPct val="80000"/>
              </a:lnSpc>
              <a:buFontTx/>
              <a:buChar char="•"/>
            </a:pPr>
            <a:r>
              <a:rPr lang="en-US" sz="900">
                <a:cs typeface="Arial" charset="0"/>
              </a:rPr>
              <a:t>Space efficient: Traditional clones occupy 100% of their space. Ours don’t use space until you begin making changes to either the original data or the clone. </a:t>
            </a:r>
            <a:br>
              <a:rPr lang="en-US" sz="900">
                <a:cs typeface="Arial" charset="0"/>
              </a:rPr>
            </a:br>
            <a:endParaRPr lang="en-US" sz="900">
              <a:cs typeface="Arial" charset="0"/>
            </a:endParaRPr>
          </a:p>
          <a:p>
            <a:pPr>
              <a:lnSpc>
                <a:spcPct val="80000"/>
              </a:lnSpc>
              <a:buFontTx/>
              <a:buChar char="•"/>
            </a:pPr>
            <a:r>
              <a:rPr lang="en-US" sz="900"/>
              <a:t>Clones are cloneable: This allows changes in the FlexVol to branch in ways similar to the way SW engineers branch source code trees- a capability you really appreciate with complex design tasks or larger teams.</a:t>
            </a:r>
          </a:p>
          <a:p>
            <a:pPr lvl="1">
              <a:lnSpc>
                <a:spcPct val="80000"/>
              </a:lnSpc>
              <a:buFontTx/>
              <a:buNone/>
            </a:pPr>
            <a:endParaRPr lang="en-US" sz="900"/>
          </a:p>
          <a:p>
            <a:pPr>
              <a:lnSpc>
                <a:spcPct val="80000"/>
              </a:lnSpc>
            </a:pPr>
            <a:r>
              <a:rPr lang="en-US" sz="900" b="1"/>
              <a:t>Let’s summarize some of the many ways Data ONTAP 7G makes data management simpler and more cost effective.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4A64E70C-BD29-414C-9243-3AEC309BC02E}" type="slidenum">
              <a:rPr lang="en-US"/>
              <a:pPr/>
              <a:t>2</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0FD492E-20D0-4066-BF5E-8882EE55E809}" type="slidenum">
              <a:rPr lang="en-US"/>
              <a:pPr/>
              <a:t>32</a:t>
            </a:fld>
            <a:endParaRPr lang="en-US"/>
          </a:p>
        </p:txBody>
      </p:sp>
      <p:sp>
        <p:nvSpPr>
          <p:cNvPr id="228354" name="Rectangle 2"/>
          <p:cNvSpPr>
            <a:spLocks noGrp="1" noRot="1" noChangeAspect="1" noChangeArrowheads="1" noTextEdit="1"/>
          </p:cNvSpPr>
          <p:nvPr>
            <p:ph type="sldImg"/>
          </p:nvPr>
        </p:nvSpPr>
        <p:spPr>
          <a:xfrm>
            <a:off x="1144588" y="685800"/>
            <a:ext cx="4572000" cy="3429000"/>
          </a:xfrm>
          <a:ln/>
        </p:spPr>
      </p:sp>
      <p:sp>
        <p:nvSpPr>
          <p:cNvPr id="228355" name="Rectangle 3"/>
          <p:cNvSpPr>
            <a:spLocks noGrp="1" noChangeArrowheads="1"/>
          </p:cNvSpPr>
          <p:nvPr>
            <p:ph type="body" idx="1"/>
          </p:nvPr>
        </p:nvSpPr>
        <p:spPr/>
        <p:txBody>
          <a:bodyPr/>
          <a:lstStyle/>
          <a:p>
            <a:pPr>
              <a:lnSpc>
                <a:spcPct val="80000"/>
              </a:lnSpc>
              <a:buFontTx/>
              <a:buChar char="•"/>
            </a:pPr>
            <a:r>
              <a:rPr lang="en-US" sz="900">
                <a:cs typeface="Arial" charset="0"/>
              </a:rPr>
              <a:t>Individuals can run their own tests for dramatic improvement in application test, simulation and development environments. By being able to test faster and more often, companies can improve time to market and do so with better quality assurance and less cost. </a:t>
            </a:r>
          </a:p>
          <a:p>
            <a:pPr lvl="1">
              <a:lnSpc>
                <a:spcPct val="80000"/>
              </a:lnSpc>
            </a:pPr>
            <a:r>
              <a:rPr lang="en-US" sz="900"/>
              <a:t>Testing: for database environments using SW like : SAP, Peoplesoft, Siebel-  to work out bugs and issues before trying on  real data</a:t>
            </a:r>
          </a:p>
          <a:p>
            <a:pPr lvl="1">
              <a:lnSpc>
                <a:spcPct val="80000"/>
              </a:lnSpc>
            </a:pPr>
            <a:r>
              <a:rPr lang="en-US" sz="900"/>
              <a:t>Development ex: chip development, where 20-30 variations on a core design are needed (a variation for each different manufacturer or use)</a:t>
            </a:r>
          </a:p>
          <a:p>
            <a:pPr lvl="1">
              <a:lnSpc>
                <a:spcPct val="80000"/>
              </a:lnSpc>
            </a:pPr>
            <a:r>
              <a:rPr lang="en-US" sz="900"/>
              <a:t>Simulation: crash testing a car (front, side, rear)</a:t>
            </a:r>
            <a:br>
              <a:rPr lang="en-US" sz="900"/>
            </a:br>
            <a:endParaRPr lang="en-US" sz="900"/>
          </a:p>
          <a:p>
            <a:pPr>
              <a:lnSpc>
                <a:spcPct val="80000"/>
              </a:lnSpc>
            </a:pPr>
            <a:endParaRPr lang="en-US" sz="900">
              <a:cs typeface="Arial" charset="0"/>
            </a:endParaRPr>
          </a:p>
          <a:p>
            <a:pPr>
              <a:lnSpc>
                <a:spcPct val="80000"/>
              </a:lnSpc>
            </a:pPr>
            <a:r>
              <a:rPr lang="en-US" sz="900">
                <a:cs typeface="Arial" charset="0"/>
              </a:rPr>
              <a:t>Traditionally cloning data is difficult. Because it’s space, time and resource consuming many companies choose between doing the exhaustive quality testing and getting their product to market faster. </a:t>
            </a:r>
          </a:p>
          <a:p>
            <a:pPr>
              <a:lnSpc>
                <a:spcPct val="80000"/>
              </a:lnSpc>
            </a:pPr>
            <a:endParaRPr lang="en-US" sz="900" i="1">
              <a:cs typeface="Arial" charset="0"/>
            </a:endParaRPr>
          </a:p>
          <a:p>
            <a:pPr>
              <a:lnSpc>
                <a:spcPct val="80000"/>
              </a:lnSpc>
            </a:pPr>
            <a:r>
              <a:rPr lang="en-US" sz="900">
                <a:cs typeface="Arial" charset="0"/>
              </a:rPr>
              <a:t>Data ONTAP 7G enables users to make many copies quickly using minimal physical space. This allows multiple people to run their own tests without impacting core data. The benefit is more tests running faster and less expensively for improved quality.</a:t>
            </a:r>
            <a:br>
              <a:rPr lang="en-US" sz="900">
                <a:cs typeface="Arial" charset="0"/>
              </a:rPr>
            </a:br>
            <a:endParaRPr lang="en-US" sz="900">
              <a:cs typeface="Arial" charset="0"/>
            </a:endParaRPr>
          </a:p>
          <a:p>
            <a:pPr>
              <a:lnSpc>
                <a:spcPct val="80000"/>
              </a:lnSpc>
            </a:pPr>
            <a:r>
              <a:rPr lang="en-US" sz="900">
                <a:cs typeface="Arial" charset="0"/>
              </a:rPr>
              <a:t>(</a:t>
            </a:r>
            <a:r>
              <a:rPr lang="en-US" sz="900" i="1">
                <a:cs typeface="Arial" charset="0"/>
              </a:rPr>
              <a:t>build)</a:t>
            </a:r>
          </a:p>
          <a:p>
            <a:pPr>
              <a:lnSpc>
                <a:spcPct val="80000"/>
              </a:lnSpc>
            </a:pPr>
            <a:endParaRPr lang="en-US" sz="900">
              <a:cs typeface="Arial" charset="0"/>
            </a:endParaRPr>
          </a:p>
          <a:p>
            <a:pPr>
              <a:lnSpc>
                <a:spcPct val="80000"/>
              </a:lnSpc>
              <a:buFontTx/>
              <a:buChar char="•"/>
            </a:pPr>
            <a:r>
              <a:rPr lang="en-US" sz="900">
                <a:cs typeface="Arial" charset="0"/>
              </a:rPr>
              <a:t>Many copies instantaneously: Traditionally cloning might take hours or even days to make a single copy of a dataset. FlexClones a</a:t>
            </a:r>
            <a:r>
              <a:rPr lang="en-US" sz="900"/>
              <a:t>llow DBAs to create one clone or many in minutes without disrupting the system. </a:t>
            </a:r>
            <a:br>
              <a:rPr lang="en-US" sz="900"/>
            </a:br>
            <a:r>
              <a:rPr lang="en-US" sz="900">
                <a:cs typeface="Arial" charset="0"/>
              </a:rPr>
              <a:t>Since they take only minutes to make they can save you 5-10 times the cost of your current storage.</a:t>
            </a:r>
            <a:br>
              <a:rPr lang="en-US" sz="900">
                <a:cs typeface="Arial" charset="0"/>
              </a:rPr>
            </a:br>
            <a:endParaRPr lang="en-US" sz="900">
              <a:cs typeface="Arial" charset="0"/>
            </a:endParaRPr>
          </a:p>
          <a:p>
            <a:pPr>
              <a:lnSpc>
                <a:spcPct val="80000"/>
              </a:lnSpc>
              <a:buFontTx/>
              <a:buChar char="•"/>
            </a:pPr>
            <a:r>
              <a:rPr lang="en-US" sz="900">
                <a:cs typeface="Arial" charset="0"/>
              </a:rPr>
              <a:t>Space efficient: Traditional clones occupy 100% of their space. Ours don’t use space until you begin making changes to either the original data or the clone. </a:t>
            </a:r>
            <a:br>
              <a:rPr lang="en-US" sz="900">
                <a:cs typeface="Arial" charset="0"/>
              </a:rPr>
            </a:br>
            <a:endParaRPr lang="en-US" sz="900">
              <a:cs typeface="Arial" charset="0"/>
            </a:endParaRPr>
          </a:p>
          <a:p>
            <a:pPr>
              <a:lnSpc>
                <a:spcPct val="80000"/>
              </a:lnSpc>
              <a:buFontTx/>
              <a:buChar char="•"/>
            </a:pPr>
            <a:r>
              <a:rPr lang="en-US" sz="900"/>
              <a:t>Clones are cloneable: This allows changes in the FlexVol to branch in ways similar to the way SW engineers branch source code trees- a capability you really appreciate with complex design tasks or larger teams.</a:t>
            </a:r>
          </a:p>
          <a:p>
            <a:pPr lvl="1">
              <a:lnSpc>
                <a:spcPct val="80000"/>
              </a:lnSpc>
              <a:buFontTx/>
              <a:buNone/>
            </a:pPr>
            <a:endParaRPr lang="en-US" sz="900"/>
          </a:p>
          <a:p>
            <a:pPr>
              <a:lnSpc>
                <a:spcPct val="80000"/>
              </a:lnSpc>
            </a:pPr>
            <a:r>
              <a:rPr lang="en-US" sz="900" b="1"/>
              <a:t>Let’s summarize some of the many ways Data ONTAP 7G makes data management simpler and more cost effective.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5DA8154-DC80-4146-8846-4F6CB0442EA5}" type="slidenum">
              <a:rPr lang="en-US"/>
              <a:pPr/>
              <a:t>33</a:t>
            </a:fld>
            <a:endParaRPr lang="en-US"/>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E2887BD-D372-4191-BEC4-FF2F28C3A9F4}" type="slidenum">
              <a:rPr lang="en-US"/>
              <a:pPr/>
              <a:t>3</a:t>
            </a:fld>
            <a:endParaRPr lang="en-US"/>
          </a:p>
        </p:txBody>
      </p:sp>
      <p:sp>
        <p:nvSpPr>
          <p:cNvPr id="77826" name="Rectangle 2"/>
          <p:cNvSpPr>
            <a:spLocks noGrp="1" noRot="1" noChangeAspect="1" noChangeArrowheads="1" noTextEdit="1"/>
          </p:cNvSpPr>
          <p:nvPr>
            <p:ph type="sldImg"/>
          </p:nvPr>
        </p:nvSpPr>
        <p:spPr>
          <a:xfrm>
            <a:off x="1143000" y="687388"/>
            <a:ext cx="4572000" cy="3429000"/>
          </a:xfrm>
          <a:ln/>
        </p:spPr>
      </p:sp>
      <p:sp>
        <p:nvSpPr>
          <p:cNvPr id="77827" name="Rectangle 3"/>
          <p:cNvSpPr>
            <a:spLocks noGrp="1" noChangeArrowheads="1"/>
          </p:cNvSpPr>
          <p:nvPr>
            <p:ph type="body" idx="1"/>
          </p:nvPr>
        </p:nvSpPr>
        <p:spPr>
          <a:xfrm>
            <a:off x="914400" y="4343400"/>
            <a:ext cx="5029200" cy="4113213"/>
          </a:xfrm>
        </p:spPr>
        <p:txBody>
          <a:bodyPr lIns="89885" tIns="44943" rIns="89885" bIns="44943"/>
          <a:lstStyle/>
          <a:p>
            <a:r>
              <a:rPr lang="en-US" sz="900"/>
              <a:t>Over that last  few years, a few key technology trends have been fundamentally reshaping the IT infrastructure of most large Enterprises. </a:t>
            </a:r>
          </a:p>
          <a:p>
            <a:endParaRPr lang="en-US" sz="900"/>
          </a:p>
          <a:p>
            <a:r>
              <a:rPr lang="en-US" sz="900"/>
              <a:t>First, over the last few years, CPU has become virtually free.  This is resulting in a significant shift in how applications are deployed and servers are architected.   Specifically, large SMP machines are giving way to farms of servers and blade servers, that will become mainstream over the next few years</a:t>
            </a:r>
          </a:p>
          <a:p>
            <a:endParaRPr lang="en-US" sz="900"/>
          </a:p>
          <a:p>
            <a:r>
              <a:rPr lang="en-US" sz="900"/>
              <a:t>Second, Linux is becoming mainstream.  From an IT infrastructure perspective, Linux started making in-roads into technical computing environments, but is rapidly becoming an OS of choice for commercial database applications.</a:t>
            </a:r>
          </a:p>
          <a:p>
            <a:endParaRPr lang="en-US" sz="900"/>
          </a:p>
          <a:p>
            <a:r>
              <a:rPr lang="en-US" sz="900"/>
              <a:t>Third, over the last decade, networks have become ubiquitous.  Consequently, storage is rapidly migrating from being direct attached to networked storage.  More importantly, this was largely a data center phenomenon, but the emergence of standards such as iSCSI will enable a much more rapid pace of transition.  A second outcome of ubiquitous networks is that it facilitates globalization of IT infrastructure.  Today, no large Enterprise operates out of a single centralized data center – almost all Enterprises have their IT infrastructure distributed across several large data centers.  The challenge is to make distributed data management as easy as centralized data management.</a:t>
            </a:r>
          </a:p>
          <a:p>
            <a:endParaRPr lang="en-US" sz="900"/>
          </a:p>
          <a:p>
            <a:r>
              <a:rPr lang="en-US" sz="900"/>
              <a:t>Fourth, with disk costs approaching tape costs, it becomes possible to architect a tiered storage model that becomes the facilitator for ILM.  The whole idea of ILM is to ensure that classes of data are mapped to the appropriate classes of storage to balance the value of data versus the cost of the associated storage.</a:t>
            </a:r>
          </a:p>
          <a:p>
            <a:endParaRPr lang="en-US" sz="9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F3A4A0D-28DD-47ED-BCB8-73D1E56438D4}" type="slidenum">
              <a:rPr lang="en-US"/>
              <a:pPr/>
              <a:t>4</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r>
              <a:rPr lang="en-US"/>
              <a:t>Slide updated 11Mar04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9480067-C9B5-411A-9AC5-283F4295B86C}" type="slidenum">
              <a:rPr lang="en-US"/>
              <a:pPr/>
              <a:t>5</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Slide updated 11Mar04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577AB9C-4B6F-4EA5-8DB9-B6CEBEA1CC9F}" type="slidenum">
              <a:rPr lang="en-US"/>
              <a:pPr/>
              <a:t>6</a:t>
            </a:fld>
            <a:endParaRPr lang="en-US"/>
          </a:p>
        </p:txBody>
      </p:sp>
      <p:sp>
        <p:nvSpPr>
          <p:cNvPr id="238594" name="Rectangle 2"/>
          <p:cNvSpPr>
            <a:spLocks noGrp="1" noRot="1" noChangeAspect="1" noChangeArrowheads="1" noTextEdit="1"/>
          </p:cNvSpPr>
          <p:nvPr>
            <p:ph type="sldImg"/>
          </p:nvPr>
        </p:nvSpPr>
        <p:spPr>
          <a:xfrm>
            <a:off x="1144588" y="376238"/>
            <a:ext cx="4572000" cy="3429000"/>
          </a:xfrm>
          <a:ln/>
        </p:spPr>
      </p:sp>
      <p:sp>
        <p:nvSpPr>
          <p:cNvPr id="238595" name="Rectangle 3"/>
          <p:cNvSpPr>
            <a:spLocks noGrp="1" noChangeArrowheads="1"/>
          </p:cNvSpPr>
          <p:nvPr>
            <p:ph type="body" idx="1"/>
          </p:nvPr>
        </p:nvSpPr>
        <p:spPr>
          <a:xfrm>
            <a:off x="914400" y="3843338"/>
            <a:ext cx="5029200" cy="4116387"/>
          </a:xfrm>
        </p:spPr>
        <p:txBody>
          <a:bodyPr lIns="89858" tIns="44929" rIns="89858" bIns="44929"/>
          <a:lstStyle/>
          <a:p>
            <a:r>
              <a:rPr lang="en-US"/>
              <a:t>This slide reiterates the flexibility of our upgrade program.  A customer with an existing F700 series filer can trade that system if they should reach the maximum supported capacity of that system or require increased performance.</a:t>
            </a:r>
          </a:p>
          <a:p>
            <a:endParaRPr lang="en-US"/>
          </a:p>
          <a:p>
            <a:r>
              <a:rPr lang="en-US"/>
              <a:t>What isn’t shown is also the ability for the customer to trade in older generations of NetApp filers as well and offer credit towards the purchase of new NetApp filers.  See your price list for trade-in credits.</a:t>
            </a:r>
          </a:p>
          <a:p>
            <a:r>
              <a:rPr lang="en-US"/>
              <a:t>The ease and flexibility of the trade-in program provides the customer with and quick upgrade path to higher capacities and increased performance.  This is done by ensuring new generation filers are compatible with previous generation fibre channel disk subsystems.   The F700 and F800 series disk subsystems are all compatible with each of the previous generations of filer  allowing the customer to retain existing disk subsystems and data and only upgrade the filer itself.  </a:t>
            </a:r>
          </a:p>
          <a:p>
            <a:endParaRPr lang="en-US"/>
          </a:p>
          <a:p>
            <a:r>
              <a:rPr lang="en-US"/>
              <a:t>By allowing the customer to keep their existing FCAL disk subsystem the only necessary swap out is for the filer head….allowing customers to continue the use of existing data without having to migrate that data. </a:t>
            </a:r>
          </a:p>
          <a:p>
            <a:endParaRPr lang="en-US"/>
          </a:p>
          <a:p>
            <a:r>
              <a:rPr lang="en-US"/>
              <a:t>Overall the flexibility of the upgrade program allows customers to decrease their management overhead and TCO as well as providing investment protection on existing systems.   </a:t>
            </a:r>
          </a:p>
          <a:p>
            <a:endParaRPr lang="en-US"/>
          </a:p>
          <a:p>
            <a:r>
              <a:rPr lang="en-US"/>
              <a:t>We also offer a competitive trade in program…taking old or new Auspex, Compaq, or even EMC equipment off of the customers hands and giving them credit towards new NetApp systems.  See your price list for upgrade program details and credit amounts for trade-ins.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CFC2903-898F-4C96-B678-93B047ED16B1}" type="slidenum">
              <a:rPr lang="en-US"/>
              <a:pPr/>
              <a:t>7</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a:xfrm>
            <a:off x="912813" y="4341813"/>
            <a:ext cx="5032375" cy="4116387"/>
          </a:xfrm>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B38D63D-EC81-40EC-BCF2-7B5F00F3CC97}" type="slidenum">
              <a:rPr lang="en-US"/>
              <a:pPr/>
              <a:t>18</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C6729DE-AE22-4208-9B45-E2C88A2E19FE}" type="slidenum">
              <a:rPr lang="en-US"/>
              <a:pPr/>
              <a:t>19</a:t>
            </a:fld>
            <a:endParaRPr lang="en-US"/>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9CAA5F9-6839-423A-924F-6367FF85CABD}" type="datetimeFigureOut">
              <a:rPr lang="en-US" smtClean="0"/>
              <a:pPr/>
              <a:t>1/3/2014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827E7FE-379D-474C-8A63-FEE3742478D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AA5F9-6839-423A-924F-6367FF85CABD}" type="datetimeFigureOut">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27E7FE-379D-474C-8A63-FEE3742478D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9CAA5F9-6839-423A-924F-6367FF85CABD}" type="datetimeFigureOut">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27E7FE-379D-474C-8A63-FEE3742478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9CAA5F9-6839-423A-924F-6367FF85CABD}" type="datetimeFigureOut">
              <a:rPr lang="en-US" smtClean="0"/>
              <a:pPr/>
              <a:t>1/3/2014</a:t>
            </a:fld>
            <a:endParaRPr lang="en-US"/>
          </a:p>
        </p:txBody>
      </p:sp>
      <p:sp>
        <p:nvSpPr>
          <p:cNvPr id="8" name="Slide Number Placeholder 7"/>
          <p:cNvSpPr>
            <a:spLocks noGrp="1"/>
          </p:cNvSpPr>
          <p:nvPr>
            <p:ph type="sldNum" sz="quarter" idx="11"/>
          </p:nvPr>
        </p:nvSpPr>
        <p:spPr/>
        <p:txBody>
          <a:bodyPr/>
          <a:lstStyle/>
          <a:p>
            <a:fld id="{2827E7FE-379D-474C-8A63-FEE3742478D1}"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03238" y="1588"/>
            <a:ext cx="8137525"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84175" y="1397000"/>
            <a:ext cx="4129088" cy="4425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65663" y="1397000"/>
            <a:ext cx="4130675" cy="4425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84175" y="6372225"/>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2822575" y="6372225"/>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278563" y="6372225"/>
            <a:ext cx="715962" cy="457200"/>
          </a:xfrm>
        </p:spPr>
        <p:txBody>
          <a:bodyPr/>
          <a:lstStyle>
            <a:lvl1pPr>
              <a:defRPr/>
            </a:lvl1pPr>
          </a:lstStyle>
          <a:p>
            <a:fld id="{0EEE4D03-0EB6-48E1-9E54-A002ED1FF8F8}" type="slidenum">
              <a:rPr lang="en-US"/>
              <a:pPr/>
              <a:t>‹#›</a:t>
            </a:fld>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9CAA5F9-6839-423A-924F-6367FF85CABD}" type="datetimeFigureOut">
              <a:rPr lang="en-US" smtClean="0"/>
              <a:pPr/>
              <a:t>1/3/2014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827E7FE-379D-474C-8A63-FEE3742478D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00" r:id="rId1"/>
    <p:sldLayoutId id="2147483701" r:id="rId2"/>
    <p:sldLayoutId id="2147483703" r:id="rId3"/>
    <p:sldLayoutId id="2147483705" r:id="rId4"/>
    <p:sldLayoutId id="2147483711" r:id="rId5"/>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9.xml"/><Relationship Id="rId7" Type="http://schemas.openxmlformats.org/officeDocument/2006/relationships/image" Target="../media/image22.jpeg"/><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6.png"/><Relationship Id="rId5" Type="http://schemas.openxmlformats.org/officeDocument/2006/relationships/image" Target="../media/image29.png"/><Relationship Id="rId10" Type="http://schemas.openxmlformats.org/officeDocument/2006/relationships/oleObject" Target="../embeddings/oleObject7.bin"/><Relationship Id="rId4" Type="http://schemas.openxmlformats.org/officeDocument/2006/relationships/image" Target="../media/image28.png"/><Relationship Id="rId9" Type="http://schemas.openxmlformats.org/officeDocument/2006/relationships/oleObject" Target="../embeddings/oleObject6.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20.xml"/><Relationship Id="rId7" Type="http://schemas.openxmlformats.org/officeDocument/2006/relationships/oleObject" Target="../embeddings/oleObject8.bin"/><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image" Target="../media/image30.jpe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9" name="Rectangle 5"/>
          <p:cNvSpPr>
            <a:spLocks noChangeArrowheads="1"/>
          </p:cNvSpPr>
          <p:nvPr/>
        </p:nvSpPr>
        <p:spPr bwMode="white">
          <a:xfrm>
            <a:off x="2362200" y="1600200"/>
            <a:ext cx="2159000" cy="2030413"/>
          </a:xfrm>
          <a:prstGeom prst="rect">
            <a:avLst/>
          </a:prstGeom>
          <a:solidFill>
            <a:srgbClr val="FFFFFF"/>
          </a:solidFill>
          <a:ln w="9525">
            <a:solidFill>
              <a:schemeClr val="tx1"/>
            </a:solidFill>
            <a:miter lim="800000"/>
            <a:headEnd/>
            <a:tailEnd/>
          </a:ln>
          <a:effectLst/>
        </p:spPr>
        <p:txBody>
          <a:bodyPr wrap="none" anchor="ctr"/>
          <a:lstStyle/>
          <a:p>
            <a:endParaRPr lang="en-US"/>
          </a:p>
        </p:txBody>
      </p:sp>
      <p:pic>
        <p:nvPicPr>
          <p:cNvPr id="195590" name="Picture 6" descr="NetApp_Logo_Tagline_BLK"/>
          <p:cNvPicPr>
            <a:picLocks noChangeAspect="1" noChangeArrowheads="1"/>
          </p:cNvPicPr>
          <p:nvPr/>
        </p:nvPicPr>
        <p:blipFill>
          <a:blip r:embed="rId3" cstate="print"/>
          <a:srcRect b="14067"/>
          <a:stretch>
            <a:fillRect/>
          </a:stretch>
        </p:blipFill>
        <p:spPr bwMode="auto">
          <a:xfrm>
            <a:off x="2606675" y="2127250"/>
            <a:ext cx="1670050" cy="10668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2" name="Rectangle 4"/>
          <p:cNvSpPr>
            <a:spLocks noGrp="1" noChangeArrowheads="1"/>
          </p:cNvSpPr>
          <p:nvPr>
            <p:ph type="ctrTitle"/>
          </p:nvPr>
        </p:nvSpPr>
        <p:spPr/>
        <p:txBody>
          <a:bodyPr/>
          <a:lstStyle/>
          <a:p>
            <a:r>
              <a:rPr lang="en-US"/>
              <a:t>NAS Basics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Server Consolidation and NAS</a:t>
            </a:r>
          </a:p>
        </p:txBody>
      </p:sp>
      <p:sp>
        <p:nvSpPr>
          <p:cNvPr id="247811" name="Rectangle 3"/>
          <p:cNvSpPr>
            <a:spLocks noGrp="1" noChangeArrowheads="1"/>
          </p:cNvSpPr>
          <p:nvPr>
            <p:ph sz="half" idx="1"/>
          </p:nvPr>
        </p:nvSpPr>
        <p:spPr>
          <a:xfrm>
            <a:off x="384175" y="1397000"/>
            <a:ext cx="4127500" cy="4425950"/>
          </a:xfrm>
        </p:spPr>
        <p:txBody>
          <a:bodyPr/>
          <a:lstStyle/>
          <a:p>
            <a:pPr>
              <a:lnSpc>
                <a:spcPct val="80000"/>
              </a:lnSpc>
            </a:pPr>
            <a:r>
              <a:rPr lang="en-US" sz="1800"/>
              <a:t>Managing an Appliance vs Server</a:t>
            </a:r>
          </a:p>
          <a:p>
            <a:pPr lvl="1">
              <a:lnSpc>
                <a:spcPct val="80000"/>
              </a:lnSpc>
            </a:pPr>
            <a:r>
              <a:rPr lang="en-US" sz="1600"/>
              <a:t>OS management and licensing</a:t>
            </a:r>
          </a:p>
          <a:p>
            <a:pPr lvl="1">
              <a:lnSpc>
                <a:spcPct val="80000"/>
              </a:lnSpc>
            </a:pPr>
            <a:r>
              <a:rPr lang="en-US" sz="1600"/>
              <a:t>Storage and volume management</a:t>
            </a:r>
          </a:p>
          <a:p>
            <a:pPr lvl="1">
              <a:lnSpc>
                <a:spcPct val="80000"/>
              </a:lnSpc>
            </a:pPr>
            <a:r>
              <a:rPr lang="en-US" sz="1600"/>
              <a:t>Data management and protection</a:t>
            </a:r>
          </a:p>
          <a:p>
            <a:pPr>
              <a:lnSpc>
                <a:spcPct val="80000"/>
              </a:lnSpc>
            </a:pPr>
            <a:r>
              <a:rPr lang="en-US" sz="1800"/>
              <a:t>Performance per/controller</a:t>
            </a:r>
          </a:p>
          <a:p>
            <a:pPr>
              <a:lnSpc>
                <a:spcPct val="80000"/>
              </a:lnSpc>
            </a:pPr>
            <a:r>
              <a:rPr lang="en-US" sz="1800"/>
              <a:t>Act-Act protection vs Act-Pass</a:t>
            </a:r>
          </a:p>
          <a:p>
            <a:pPr lvl="1">
              <a:lnSpc>
                <a:spcPct val="80000"/>
              </a:lnSpc>
            </a:pPr>
            <a:r>
              <a:rPr lang="en-US" sz="1600"/>
              <a:t>Not all Act-Act solutions are the same</a:t>
            </a:r>
          </a:p>
          <a:p>
            <a:pPr>
              <a:lnSpc>
                <a:spcPct val="80000"/>
              </a:lnSpc>
            </a:pPr>
            <a:r>
              <a:rPr lang="en-US" sz="1800"/>
              <a:t>Multi-Site management</a:t>
            </a:r>
          </a:p>
        </p:txBody>
      </p:sp>
      <p:sp>
        <p:nvSpPr>
          <p:cNvPr id="247812" name="Rectangle 4"/>
          <p:cNvSpPr>
            <a:spLocks noGrp="1" noChangeArrowheads="1"/>
          </p:cNvSpPr>
          <p:nvPr>
            <p:ph sz="half" idx="2"/>
          </p:nvPr>
        </p:nvSpPr>
        <p:spPr>
          <a:xfrm>
            <a:off x="4668838" y="1397000"/>
            <a:ext cx="4127500" cy="4425950"/>
          </a:xfrm>
        </p:spPr>
        <p:txBody>
          <a:bodyPr/>
          <a:lstStyle/>
          <a:p>
            <a:pPr>
              <a:lnSpc>
                <a:spcPct val="80000"/>
              </a:lnSpc>
            </a:pPr>
            <a:r>
              <a:rPr lang="en-US" sz="1800"/>
              <a:t>ONTAP microkernel</a:t>
            </a:r>
          </a:p>
          <a:p>
            <a:pPr lvl="1">
              <a:lnSpc>
                <a:spcPct val="80000"/>
              </a:lnSpc>
            </a:pPr>
            <a:r>
              <a:rPr lang="en-US" sz="1600"/>
              <a:t>No service packs and hotfixes</a:t>
            </a:r>
          </a:p>
          <a:p>
            <a:pPr lvl="1">
              <a:lnSpc>
                <a:spcPct val="80000"/>
              </a:lnSpc>
            </a:pPr>
            <a:r>
              <a:rPr lang="en-US" sz="1600"/>
              <a:t>No patch level management</a:t>
            </a:r>
          </a:p>
          <a:p>
            <a:pPr lvl="1">
              <a:lnSpc>
                <a:spcPct val="80000"/>
              </a:lnSpc>
            </a:pPr>
            <a:r>
              <a:rPr lang="en-US" sz="1600"/>
              <a:t>Data-path redundancy and resiliency</a:t>
            </a:r>
          </a:p>
          <a:p>
            <a:pPr lvl="1">
              <a:lnSpc>
                <a:spcPct val="80000"/>
              </a:lnSpc>
            </a:pPr>
            <a:r>
              <a:rPr lang="en-US" sz="1600"/>
              <a:t>File-system journaling</a:t>
            </a:r>
          </a:p>
          <a:p>
            <a:pPr lvl="1">
              <a:lnSpc>
                <a:spcPct val="80000"/>
              </a:lnSpc>
            </a:pPr>
            <a:r>
              <a:rPr lang="en-US" sz="1600"/>
              <a:t>Snapshot features</a:t>
            </a:r>
          </a:p>
          <a:p>
            <a:pPr lvl="1">
              <a:lnSpc>
                <a:spcPct val="80000"/>
              </a:lnSpc>
            </a:pPr>
            <a:r>
              <a:rPr lang="en-US" sz="1600"/>
              <a:t>Rolling upgrades on CFO</a:t>
            </a:r>
          </a:p>
          <a:p>
            <a:pPr>
              <a:lnSpc>
                <a:spcPct val="80000"/>
              </a:lnSpc>
            </a:pPr>
            <a:r>
              <a:rPr lang="en-US" sz="1800"/>
              <a:t>SFS97_R1 specs / NetBench</a:t>
            </a:r>
          </a:p>
          <a:p>
            <a:pPr lvl="1">
              <a:lnSpc>
                <a:spcPct val="80000"/>
              </a:lnSpc>
            </a:pPr>
            <a:r>
              <a:rPr lang="en-US" sz="1600"/>
              <a:t>Network-to-RAID storage efficiency</a:t>
            </a:r>
          </a:p>
          <a:p>
            <a:pPr lvl="1">
              <a:lnSpc>
                <a:spcPct val="80000"/>
              </a:lnSpc>
            </a:pPr>
            <a:r>
              <a:rPr lang="en-US" sz="1600"/>
              <a:t>10s of 1000s of users all with “like local disk performance”</a:t>
            </a:r>
          </a:p>
          <a:p>
            <a:pPr>
              <a:lnSpc>
                <a:spcPct val="80000"/>
              </a:lnSpc>
            </a:pPr>
            <a:r>
              <a:rPr lang="en-US" sz="1800"/>
              <a:t>CFO vs DM configurations</a:t>
            </a:r>
          </a:p>
          <a:p>
            <a:pPr>
              <a:lnSpc>
                <a:spcPct val="80000"/>
              </a:lnSpc>
            </a:pPr>
            <a:r>
              <a:rPr lang="en-US" sz="1800"/>
              <a:t>Replication / SnapMirror</a:t>
            </a:r>
          </a:p>
          <a:p>
            <a:pPr lvl="1">
              <a:lnSpc>
                <a:spcPct val="80000"/>
              </a:lnSpc>
            </a:pPr>
            <a:r>
              <a:rPr lang="en-US" sz="1600"/>
              <a:t>Incr blk efficiency</a:t>
            </a:r>
          </a:p>
          <a:p>
            <a:pPr>
              <a:lnSpc>
                <a:spcPct val="80000"/>
              </a:lnSpc>
            </a:pPr>
            <a:endParaRPr lang="en-US" sz="180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62" name="Rectangle 6"/>
          <p:cNvSpPr>
            <a:spLocks noGrp="1" noChangeArrowheads="1"/>
          </p:cNvSpPr>
          <p:nvPr>
            <p:ph type="title"/>
          </p:nvPr>
        </p:nvSpPr>
        <p:spPr/>
        <p:txBody>
          <a:bodyPr/>
          <a:lstStyle/>
          <a:p>
            <a:r>
              <a:rPr lang="en-US"/>
              <a:t>Performance on Scalability</a:t>
            </a:r>
          </a:p>
        </p:txBody>
      </p:sp>
      <p:pic>
        <p:nvPicPr>
          <p:cNvPr id="249861" name="Picture 5"/>
          <p:cNvPicPr>
            <a:picLocks noGrp="1" noChangeAspect="1" noChangeArrowheads="1"/>
          </p:cNvPicPr>
          <p:nvPr>
            <p:ph idx="1"/>
          </p:nvPr>
        </p:nvPicPr>
        <p:blipFill>
          <a:blip r:embed="rId2" cstate="print"/>
          <a:srcRect/>
          <a:stretch>
            <a:fillRect/>
          </a:stretch>
        </p:blipFill>
        <p:spPr>
          <a:xfrm>
            <a:off x="400050" y="660400"/>
            <a:ext cx="7485063" cy="6067425"/>
          </a:xfrm>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1" name="Rectangle 5"/>
          <p:cNvSpPr>
            <a:spLocks noChangeArrowheads="1"/>
          </p:cNvSpPr>
          <p:nvPr/>
        </p:nvSpPr>
        <p:spPr bwMode="auto">
          <a:xfrm>
            <a:off x="223838" y="2089150"/>
            <a:ext cx="4271962" cy="395922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244738" name="Rectangle 2"/>
          <p:cNvSpPr>
            <a:spLocks noGrp="1" noChangeArrowheads="1"/>
          </p:cNvSpPr>
          <p:nvPr>
            <p:ph type="title"/>
          </p:nvPr>
        </p:nvSpPr>
        <p:spPr/>
        <p:txBody>
          <a:bodyPr/>
          <a:lstStyle/>
          <a:p>
            <a:r>
              <a:rPr lang="en-US"/>
              <a:t>Data Protection with Replicas</a:t>
            </a:r>
          </a:p>
        </p:txBody>
      </p:sp>
      <p:graphicFrame>
        <p:nvGraphicFramePr>
          <p:cNvPr id="244739" name="Object 3"/>
          <p:cNvGraphicFramePr>
            <a:graphicFrameLocks noChangeAspect="1"/>
          </p:cNvGraphicFramePr>
          <p:nvPr>
            <p:ph sz="half" idx="1"/>
          </p:nvPr>
        </p:nvGraphicFramePr>
        <p:xfrm>
          <a:off x="304800" y="2819400"/>
          <a:ext cx="4038600" cy="2339975"/>
        </p:xfrm>
        <a:graphic>
          <a:graphicData uri="http://schemas.openxmlformats.org/presentationml/2006/ole">
            <p:oleObj spid="_x0000_s1026" name="Visio" r:id="rId3" imgW="3928895" imgH="2276361" progId="Visio.Drawing.11">
              <p:embed/>
            </p:oleObj>
          </a:graphicData>
        </a:graphic>
      </p:graphicFrame>
      <p:sp>
        <p:nvSpPr>
          <p:cNvPr id="244740" name="Rectangle 4"/>
          <p:cNvSpPr>
            <a:spLocks noGrp="1" noChangeArrowheads="1"/>
          </p:cNvSpPr>
          <p:nvPr>
            <p:ph type="body" sz="half" idx="2"/>
          </p:nvPr>
        </p:nvSpPr>
        <p:spPr>
          <a:xfrm>
            <a:off x="4191000" y="1524000"/>
            <a:ext cx="4800600" cy="4525963"/>
          </a:xfrm>
        </p:spPr>
        <p:txBody>
          <a:bodyPr/>
          <a:lstStyle/>
          <a:p>
            <a:r>
              <a:rPr lang="en-US" sz="2000"/>
              <a:t>255 SnapShots per vol</a:t>
            </a:r>
          </a:p>
          <a:p>
            <a:pPr lvl="1"/>
            <a:r>
              <a:rPr lang="en-US" sz="1800"/>
              <a:t>Zero performance impact</a:t>
            </a:r>
          </a:p>
          <a:p>
            <a:pPr lvl="1"/>
            <a:r>
              <a:rPr lang="en-US" sz="1800"/>
              <a:t>Efficient space consumption</a:t>
            </a:r>
          </a:p>
          <a:p>
            <a:pPr lvl="2"/>
            <a:r>
              <a:rPr lang="en-US" sz="1800"/>
              <a:t>SnapReserve is always flexible</a:t>
            </a:r>
          </a:p>
          <a:p>
            <a:pPr lvl="1"/>
            <a:r>
              <a:rPr lang="en-US" sz="1800"/>
              <a:t>Roll back entire vol in &lt;1sec (8TB-16TB) w/SnapRestore</a:t>
            </a:r>
          </a:p>
          <a:p>
            <a:pPr lvl="1"/>
            <a:r>
              <a:rPr lang="en-US" sz="1800"/>
              <a:t>Instantly available files/dirs for recovery</a:t>
            </a:r>
          </a:p>
          <a:p>
            <a:pPr lvl="1"/>
            <a:r>
              <a:rPr lang="en-US" sz="1800"/>
              <a:t>Higher quality of service to end-user</a:t>
            </a:r>
          </a:p>
          <a:p>
            <a:pPr lvl="1"/>
            <a:r>
              <a:rPr lang="en-US" sz="1800"/>
              <a:t>Available as User or Admin operations (superusers/power-users) </a:t>
            </a: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7" name="Rectangle 7"/>
          <p:cNvSpPr>
            <a:spLocks noChangeArrowheads="1"/>
          </p:cNvSpPr>
          <p:nvPr/>
        </p:nvSpPr>
        <p:spPr bwMode="auto">
          <a:xfrm>
            <a:off x="182563" y="1463675"/>
            <a:ext cx="8961437" cy="4926013"/>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245771" name="Rectangle 11"/>
          <p:cNvSpPr>
            <a:spLocks noChangeArrowheads="1"/>
          </p:cNvSpPr>
          <p:nvPr/>
        </p:nvSpPr>
        <p:spPr bwMode="auto">
          <a:xfrm>
            <a:off x="2481263" y="3095625"/>
            <a:ext cx="1751012" cy="3175000"/>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245762" name="Rectangle 2"/>
          <p:cNvSpPr>
            <a:spLocks noGrp="1" noChangeArrowheads="1"/>
          </p:cNvSpPr>
          <p:nvPr>
            <p:ph type="title"/>
          </p:nvPr>
        </p:nvSpPr>
        <p:spPr/>
        <p:txBody>
          <a:bodyPr/>
          <a:lstStyle/>
          <a:p>
            <a:r>
              <a:rPr lang="en-US" sz="2400"/>
              <a:t>Design Differences</a:t>
            </a:r>
            <a:br>
              <a:rPr lang="en-US" sz="2400"/>
            </a:br>
            <a:r>
              <a:rPr lang="en-US" sz="2400"/>
              <a:t>More than just a performance issue</a:t>
            </a:r>
          </a:p>
        </p:txBody>
      </p:sp>
      <p:graphicFrame>
        <p:nvGraphicFramePr>
          <p:cNvPr id="245763" name="Object 3"/>
          <p:cNvGraphicFramePr>
            <a:graphicFrameLocks noChangeAspect="1"/>
          </p:cNvGraphicFramePr>
          <p:nvPr>
            <p:ph sz="half" idx="1"/>
          </p:nvPr>
        </p:nvGraphicFramePr>
        <p:xfrm>
          <a:off x="292100" y="1752600"/>
          <a:ext cx="3708400" cy="4343400"/>
        </p:xfrm>
        <a:graphic>
          <a:graphicData uri="http://schemas.openxmlformats.org/presentationml/2006/ole">
            <p:oleObj spid="_x0000_s2050" name="VISIO" r:id="rId3" imgW="3361680" imgH="3936600" progId="Visio.Drawing.11">
              <p:embed/>
            </p:oleObj>
          </a:graphicData>
        </a:graphic>
      </p:graphicFrame>
      <p:graphicFrame>
        <p:nvGraphicFramePr>
          <p:cNvPr id="245764" name="Object 4"/>
          <p:cNvGraphicFramePr>
            <a:graphicFrameLocks noChangeAspect="1"/>
          </p:cNvGraphicFramePr>
          <p:nvPr>
            <p:ph sz="half" idx="2"/>
          </p:nvPr>
        </p:nvGraphicFramePr>
        <p:xfrm>
          <a:off x="4351338" y="2711450"/>
          <a:ext cx="3489325" cy="2303463"/>
        </p:xfrm>
        <a:graphic>
          <a:graphicData uri="http://schemas.openxmlformats.org/presentationml/2006/ole">
            <p:oleObj spid="_x0000_s2051" name="VISIO" r:id="rId4" imgW="4120920" imgH="2720160" progId="Visio.Drawing.11">
              <p:embed/>
            </p:oleObj>
          </a:graphicData>
        </a:graphic>
      </p:graphicFrame>
      <p:sp>
        <p:nvSpPr>
          <p:cNvPr id="245765" name="Text Box 5"/>
          <p:cNvSpPr txBox="1">
            <a:spLocks noChangeArrowheads="1"/>
          </p:cNvSpPr>
          <p:nvPr/>
        </p:nvSpPr>
        <p:spPr bwMode="auto">
          <a:xfrm>
            <a:off x="533400" y="5181600"/>
            <a:ext cx="1676400" cy="1192213"/>
          </a:xfrm>
          <a:prstGeom prst="rect">
            <a:avLst/>
          </a:prstGeom>
          <a:noFill/>
          <a:ln w="9525">
            <a:noFill/>
            <a:miter lim="800000"/>
            <a:headEnd/>
            <a:tailEnd/>
          </a:ln>
          <a:effectLst/>
        </p:spPr>
        <p:txBody>
          <a:bodyPr>
            <a:spAutoFit/>
          </a:bodyPr>
          <a:lstStyle/>
          <a:p>
            <a:pPr>
              <a:spcBef>
                <a:spcPct val="50000"/>
              </a:spcBef>
            </a:pPr>
            <a:r>
              <a:rPr lang="en-US" sz="1600" b="0">
                <a:solidFill>
                  <a:schemeClr val="bg1"/>
                </a:solidFill>
              </a:rPr>
              <a:t>Fixed allocation of phsy blks in a formatted</a:t>
            </a:r>
          </a:p>
          <a:p>
            <a:pPr>
              <a:spcBef>
                <a:spcPct val="50000"/>
              </a:spcBef>
            </a:pPr>
            <a:r>
              <a:rPr lang="en-US" sz="1600" b="0">
                <a:solidFill>
                  <a:schemeClr val="bg1"/>
                </a:solidFill>
              </a:rPr>
              <a:t>/SnapVol</a:t>
            </a:r>
          </a:p>
        </p:txBody>
      </p:sp>
      <p:sp>
        <p:nvSpPr>
          <p:cNvPr id="245766" name="Text Box 6"/>
          <p:cNvSpPr txBox="1">
            <a:spLocks noChangeArrowheads="1"/>
          </p:cNvSpPr>
          <p:nvPr/>
        </p:nvSpPr>
        <p:spPr bwMode="auto">
          <a:xfrm>
            <a:off x="5029200" y="5257800"/>
            <a:ext cx="1676400" cy="825500"/>
          </a:xfrm>
          <a:prstGeom prst="rect">
            <a:avLst/>
          </a:prstGeom>
          <a:noFill/>
          <a:ln w="9525">
            <a:noFill/>
            <a:miter lim="800000"/>
            <a:headEnd/>
            <a:tailEnd/>
          </a:ln>
          <a:effectLst/>
        </p:spPr>
        <p:txBody>
          <a:bodyPr>
            <a:spAutoFit/>
          </a:bodyPr>
          <a:lstStyle/>
          <a:p>
            <a:pPr>
              <a:spcBef>
                <a:spcPct val="50000"/>
              </a:spcBef>
            </a:pPr>
            <a:r>
              <a:rPr lang="en-US" sz="1600" b="0">
                <a:solidFill>
                  <a:schemeClr val="bg1"/>
                </a:solidFill>
              </a:rPr>
              <a:t>Soft allocation of </a:t>
            </a:r>
            <a:r>
              <a:rPr lang="en-US" sz="1600" b="0" i="1">
                <a:solidFill>
                  <a:schemeClr val="bg1"/>
                </a:solidFill>
              </a:rPr>
              <a:t>X</a:t>
            </a:r>
            <a:r>
              <a:rPr lang="en-US" sz="1600" b="0">
                <a:solidFill>
                  <a:schemeClr val="bg1"/>
                </a:solidFill>
              </a:rPr>
              <a:t> no. of blocks</a:t>
            </a:r>
          </a:p>
        </p:txBody>
      </p:sp>
      <p:sp>
        <p:nvSpPr>
          <p:cNvPr id="245768" name="Text Box 8"/>
          <p:cNvSpPr txBox="1">
            <a:spLocks noChangeArrowheads="1"/>
          </p:cNvSpPr>
          <p:nvPr/>
        </p:nvSpPr>
        <p:spPr bwMode="auto">
          <a:xfrm>
            <a:off x="107950" y="1489075"/>
            <a:ext cx="4832350" cy="366713"/>
          </a:xfrm>
          <a:prstGeom prst="rect">
            <a:avLst/>
          </a:prstGeom>
          <a:noFill/>
          <a:ln w="9525">
            <a:noFill/>
            <a:miter lim="800000"/>
            <a:headEnd/>
            <a:tailEnd/>
          </a:ln>
          <a:effectLst/>
        </p:spPr>
        <p:txBody>
          <a:bodyPr>
            <a:spAutoFit/>
          </a:bodyPr>
          <a:lstStyle/>
          <a:p>
            <a:pPr>
              <a:spcBef>
                <a:spcPct val="50000"/>
              </a:spcBef>
            </a:pPr>
            <a:r>
              <a:rPr lang="en-US"/>
              <a:t>Other snapshot (file-system retrofit?)</a:t>
            </a:r>
          </a:p>
        </p:txBody>
      </p:sp>
      <p:sp>
        <p:nvSpPr>
          <p:cNvPr id="245769" name="Text Box 9"/>
          <p:cNvSpPr txBox="1">
            <a:spLocks noChangeArrowheads="1"/>
          </p:cNvSpPr>
          <p:nvPr/>
        </p:nvSpPr>
        <p:spPr bwMode="auto">
          <a:xfrm>
            <a:off x="5429250" y="1527175"/>
            <a:ext cx="2873375" cy="366713"/>
          </a:xfrm>
          <a:prstGeom prst="rect">
            <a:avLst/>
          </a:prstGeom>
          <a:noFill/>
          <a:ln w="9525">
            <a:noFill/>
            <a:miter lim="800000"/>
            <a:headEnd/>
            <a:tailEnd/>
          </a:ln>
          <a:effectLst/>
        </p:spPr>
        <p:txBody>
          <a:bodyPr>
            <a:spAutoFit/>
          </a:bodyPr>
          <a:lstStyle/>
          <a:p>
            <a:pPr>
              <a:spcBef>
                <a:spcPct val="50000"/>
              </a:spcBef>
            </a:pPr>
            <a:r>
              <a:rPr lang="en-US"/>
              <a:t>NetApp SnapShots</a:t>
            </a:r>
          </a:p>
        </p:txBody>
      </p:sp>
      <p:sp>
        <p:nvSpPr>
          <p:cNvPr id="245770" name="Line 10"/>
          <p:cNvSpPr>
            <a:spLocks noChangeShapeType="1"/>
          </p:cNvSpPr>
          <p:nvPr/>
        </p:nvSpPr>
        <p:spPr bwMode="auto">
          <a:xfrm>
            <a:off x="4449763" y="1698625"/>
            <a:ext cx="0" cy="4467225"/>
          </a:xfrm>
          <a:prstGeom prst="line">
            <a:avLst/>
          </a:prstGeom>
          <a:noFill/>
          <a:ln w="9525">
            <a:solidFill>
              <a:schemeClr val="tx1"/>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r>
              <a:rPr lang="en-US"/>
              <a:t>SnapShot (things to test)</a:t>
            </a:r>
          </a:p>
        </p:txBody>
      </p:sp>
      <p:sp>
        <p:nvSpPr>
          <p:cNvPr id="258051" name="Rectangle 3"/>
          <p:cNvSpPr>
            <a:spLocks noGrp="1" noChangeArrowheads="1"/>
          </p:cNvSpPr>
          <p:nvPr>
            <p:ph idx="1"/>
          </p:nvPr>
        </p:nvSpPr>
        <p:spPr/>
        <p:txBody>
          <a:bodyPr>
            <a:normAutofit lnSpcReduction="10000"/>
          </a:bodyPr>
          <a:lstStyle/>
          <a:p>
            <a:pPr>
              <a:lnSpc>
                <a:spcPct val="90000"/>
              </a:lnSpc>
            </a:pPr>
            <a:r>
              <a:rPr lang="en-US" sz="2000"/>
              <a:t>Create a snap schedule with 28 snapshots</a:t>
            </a:r>
          </a:p>
          <a:p>
            <a:pPr lvl="1">
              <a:lnSpc>
                <a:spcPct val="90000"/>
              </a:lnSpc>
            </a:pPr>
            <a:r>
              <a:rPr lang="en-US" sz="1800"/>
              <a:t>retain 10 hourly, 14 nightly, 4 weekly</a:t>
            </a:r>
          </a:p>
          <a:p>
            <a:pPr lvl="1">
              <a:lnSpc>
                <a:spcPct val="90000"/>
              </a:lnSpc>
            </a:pPr>
            <a:r>
              <a:rPr lang="en-US" sz="1800"/>
              <a:t>dump 20% new data on the volumes</a:t>
            </a:r>
          </a:p>
          <a:p>
            <a:pPr lvl="2">
              <a:lnSpc>
                <a:spcPct val="90000"/>
              </a:lnSpc>
            </a:pPr>
            <a:r>
              <a:rPr lang="en-US" sz="1800"/>
              <a:t>resize the SnapReserve on the fly to add 15% more reserve</a:t>
            </a:r>
          </a:p>
          <a:p>
            <a:pPr lvl="1">
              <a:lnSpc>
                <a:spcPct val="90000"/>
              </a:lnSpc>
            </a:pPr>
            <a:r>
              <a:rPr lang="en-US" sz="1800"/>
              <a:t>delete 30% of the data and resize SnapReserve back to the original</a:t>
            </a:r>
          </a:p>
          <a:p>
            <a:pPr lvl="1">
              <a:lnSpc>
                <a:spcPct val="90000"/>
              </a:lnSpc>
            </a:pPr>
            <a:r>
              <a:rPr lang="en-US" sz="1800"/>
              <a:t>delete 50% of the data, and run a SnapRestore</a:t>
            </a:r>
          </a:p>
          <a:p>
            <a:pPr lvl="1">
              <a:lnSpc>
                <a:spcPct val="90000"/>
              </a:lnSpc>
            </a:pPr>
            <a:endParaRPr lang="en-US" sz="1800"/>
          </a:p>
          <a:p>
            <a:pPr>
              <a:lnSpc>
                <a:spcPct val="90000"/>
              </a:lnSpc>
            </a:pPr>
            <a:r>
              <a:rPr lang="en-US" sz="2000"/>
              <a:t>Try to hurt performance with sporadic Snapshot events</a:t>
            </a:r>
          </a:p>
          <a:p>
            <a:pPr lvl="1">
              <a:lnSpc>
                <a:spcPct val="90000"/>
              </a:lnSpc>
            </a:pPr>
            <a:r>
              <a:rPr lang="en-US" sz="1800"/>
              <a:t>Create 100 snapshots manually… what happens to performance?</a:t>
            </a:r>
          </a:p>
          <a:p>
            <a:pPr lvl="1">
              <a:lnSpc>
                <a:spcPct val="90000"/>
              </a:lnSpc>
            </a:pPr>
            <a:r>
              <a:rPr lang="en-US" sz="1800"/>
              <a:t>Run plenty of create/change/modify operations, and create another 100 snapshots</a:t>
            </a:r>
          </a:p>
          <a:p>
            <a:pPr lvl="1">
              <a:lnSpc>
                <a:spcPct val="90000"/>
              </a:lnSpc>
            </a:pPr>
            <a:r>
              <a:rPr lang="en-US" sz="1800"/>
              <a:t>Delete any odd number of snapshots</a:t>
            </a:r>
          </a:p>
          <a:p>
            <a:pPr lvl="1">
              <a:lnSpc>
                <a:spcPct val="90000"/>
              </a:lnSpc>
            </a:pPr>
            <a:r>
              <a:rPr lang="en-US" sz="1800"/>
              <a:t>What happens to performance, snapshot maintenance, and file-system fragmentation?</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8" name="Rectangle 4"/>
          <p:cNvSpPr>
            <a:spLocks noChangeArrowheads="1"/>
          </p:cNvSpPr>
          <p:nvPr/>
        </p:nvSpPr>
        <p:spPr bwMode="auto">
          <a:xfrm>
            <a:off x="182563" y="1803400"/>
            <a:ext cx="8961437" cy="3633788"/>
          </a:xfrm>
          <a:prstGeom prst="rect">
            <a:avLst/>
          </a:prstGeom>
          <a:solidFill>
            <a:schemeClr val="tx2"/>
          </a:solidFill>
          <a:ln w="9525">
            <a:solidFill>
              <a:schemeClr val="tx1"/>
            </a:solidFill>
            <a:miter lim="800000"/>
            <a:headEnd/>
            <a:tailEnd/>
          </a:ln>
          <a:effectLst/>
        </p:spPr>
        <p:txBody>
          <a:bodyPr wrap="none" anchor="ctr"/>
          <a:lstStyle/>
          <a:p>
            <a:endParaRPr lang="en-US"/>
          </a:p>
        </p:txBody>
      </p:sp>
      <p:sp>
        <p:nvSpPr>
          <p:cNvPr id="246786" name="Rectangle 2"/>
          <p:cNvSpPr>
            <a:spLocks noGrp="1" noChangeArrowheads="1"/>
          </p:cNvSpPr>
          <p:nvPr>
            <p:ph type="title"/>
          </p:nvPr>
        </p:nvSpPr>
        <p:spPr/>
        <p:txBody>
          <a:bodyPr/>
          <a:lstStyle/>
          <a:p>
            <a:r>
              <a:rPr lang="en-US" sz="1600"/>
              <a:t>Block Level Replication</a:t>
            </a:r>
            <a:br>
              <a:rPr lang="en-US" sz="1600"/>
            </a:br>
            <a:r>
              <a:rPr lang="en-US" sz="1600"/>
              <a:t>Even greater affect on Recovery and Resync</a:t>
            </a:r>
          </a:p>
        </p:txBody>
      </p:sp>
      <p:graphicFrame>
        <p:nvGraphicFramePr>
          <p:cNvPr id="246787" name="Object 3"/>
          <p:cNvGraphicFramePr>
            <a:graphicFrameLocks noChangeAspect="1"/>
          </p:cNvGraphicFramePr>
          <p:nvPr>
            <p:ph idx="1"/>
          </p:nvPr>
        </p:nvGraphicFramePr>
        <p:xfrm>
          <a:off x="441325" y="2239963"/>
          <a:ext cx="8296275" cy="2738437"/>
        </p:xfrm>
        <a:graphic>
          <a:graphicData uri="http://schemas.openxmlformats.org/presentationml/2006/ole">
            <p:oleObj spid="_x0000_s3074" name="VISIO" r:id="rId3" imgW="6936480" imgH="2289960" progId="Visio.Drawing.11">
              <p:embed/>
            </p:oleObj>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r>
              <a:rPr lang="en-US"/>
              <a:t>SnapMirror Highlights</a:t>
            </a:r>
          </a:p>
        </p:txBody>
      </p:sp>
      <p:sp>
        <p:nvSpPr>
          <p:cNvPr id="257027" name="Rectangle 3"/>
          <p:cNvSpPr>
            <a:spLocks noGrp="1" noChangeArrowheads="1"/>
          </p:cNvSpPr>
          <p:nvPr>
            <p:ph idx="1"/>
          </p:nvPr>
        </p:nvSpPr>
        <p:spPr/>
        <p:txBody>
          <a:bodyPr>
            <a:normAutofit lnSpcReduction="10000"/>
          </a:bodyPr>
          <a:lstStyle/>
          <a:p>
            <a:pPr>
              <a:lnSpc>
                <a:spcPct val="90000"/>
              </a:lnSpc>
            </a:pPr>
            <a:r>
              <a:rPr lang="en-US"/>
              <a:t>Things that are easy to test…</a:t>
            </a:r>
          </a:p>
          <a:p>
            <a:pPr lvl="1">
              <a:lnSpc>
                <a:spcPct val="90000"/>
              </a:lnSpc>
            </a:pPr>
            <a:r>
              <a:rPr lang="en-US"/>
              <a:t>Robust incremental block replication </a:t>
            </a:r>
          </a:p>
          <a:p>
            <a:pPr lvl="2">
              <a:lnSpc>
                <a:spcPct val="90000"/>
              </a:lnSpc>
            </a:pPr>
            <a:r>
              <a:rPr lang="en-US"/>
              <a:t>volume and qtree level</a:t>
            </a:r>
          </a:p>
          <a:p>
            <a:pPr lvl="2">
              <a:lnSpc>
                <a:spcPct val="90000"/>
              </a:lnSpc>
            </a:pPr>
            <a:r>
              <a:rPr lang="en-US"/>
              <a:t>dynamic bandwidth management</a:t>
            </a:r>
          </a:p>
          <a:p>
            <a:pPr lvl="2">
              <a:lnSpc>
                <a:spcPct val="90000"/>
              </a:lnSpc>
            </a:pPr>
            <a:r>
              <a:rPr lang="en-US"/>
              <a:t>resilient network congestion handling</a:t>
            </a:r>
          </a:p>
          <a:p>
            <a:pPr lvl="1">
              <a:lnSpc>
                <a:spcPct val="90000"/>
              </a:lnSpc>
            </a:pPr>
            <a:r>
              <a:rPr lang="en-US"/>
              <a:t>Bi-directional Resynchronization</a:t>
            </a:r>
          </a:p>
          <a:p>
            <a:pPr lvl="2">
              <a:lnSpc>
                <a:spcPct val="90000"/>
              </a:lnSpc>
            </a:pPr>
            <a:r>
              <a:rPr lang="en-US"/>
              <a:t>break a mirror, update the DR side, bring the new changes back to the original site</a:t>
            </a:r>
          </a:p>
          <a:p>
            <a:pPr lvl="1">
              <a:lnSpc>
                <a:spcPct val="90000"/>
              </a:lnSpc>
            </a:pPr>
            <a:r>
              <a:rPr lang="en-US"/>
              <a:t>Scalable and Flexible</a:t>
            </a:r>
          </a:p>
          <a:p>
            <a:pPr lvl="2">
              <a:lnSpc>
                <a:spcPct val="90000"/>
              </a:lnSpc>
            </a:pPr>
            <a:r>
              <a:rPr lang="en-US"/>
              <a:t>Asynchronous over IP, semi-sync, and Full-Synchronous</a:t>
            </a:r>
          </a:p>
          <a:p>
            <a:pPr lvl="2">
              <a:lnSpc>
                <a:spcPct val="90000"/>
              </a:lnSpc>
            </a:pPr>
            <a:r>
              <a:rPr lang="en-US"/>
              <a:t>IP or FC transports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5" name="Rectangle 3"/>
          <p:cNvSpPr>
            <a:spLocks noGrp="1" noChangeArrowheads="1"/>
          </p:cNvSpPr>
          <p:nvPr>
            <p:ph type="title"/>
          </p:nvPr>
        </p:nvSpPr>
        <p:spPr/>
        <p:txBody>
          <a:bodyPr/>
          <a:lstStyle/>
          <a:p>
            <a:r>
              <a:rPr lang="en-US"/>
              <a:t>Growth Drivers</a:t>
            </a:r>
          </a:p>
        </p:txBody>
      </p:sp>
      <p:sp>
        <p:nvSpPr>
          <p:cNvPr id="166914" name="Rectangle 2"/>
          <p:cNvSpPr>
            <a:spLocks noGrp="1" noChangeArrowheads="1"/>
          </p:cNvSpPr>
          <p:nvPr>
            <p:ph idx="1"/>
          </p:nvPr>
        </p:nvSpPr>
        <p:spPr>
          <a:xfrm>
            <a:off x="441325" y="1239838"/>
            <a:ext cx="8470900" cy="4916487"/>
          </a:xfrm>
        </p:spPr>
        <p:txBody>
          <a:bodyPr/>
          <a:lstStyle/>
          <a:p>
            <a:r>
              <a:rPr lang="en-US"/>
              <a:t>Rethinking storage economics: </a:t>
            </a:r>
          </a:p>
          <a:p>
            <a:pPr lvl="1"/>
            <a:r>
              <a:rPr lang="en-US"/>
              <a:t>The Basics</a:t>
            </a:r>
          </a:p>
          <a:p>
            <a:pPr>
              <a:spcBef>
                <a:spcPct val="50000"/>
              </a:spcBef>
            </a:pPr>
            <a:r>
              <a:rPr lang="en-US"/>
              <a:t>Investment protection: </a:t>
            </a:r>
          </a:p>
          <a:p>
            <a:pPr lvl="1"/>
            <a:r>
              <a:rPr lang="en-US"/>
              <a:t>Unified storage </a:t>
            </a:r>
          </a:p>
          <a:p>
            <a:pPr>
              <a:spcBef>
                <a:spcPct val="50000"/>
              </a:spcBef>
            </a:pPr>
            <a:r>
              <a:rPr lang="en-US"/>
              <a:t>Redefining data protection: </a:t>
            </a:r>
          </a:p>
          <a:p>
            <a:pPr lvl="1"/>
            <a:r>
              <a:rPr lang="en-US"/>
              <a:t>NearStore</a:t>
            </a:r>
          </a:p>
          <a:p>
            <a:r>
              <a:rPr lang="en-US"/>
              <a:t>Next generation storage: </a:t>
            </a:r>
          </a:p>
          <a:p>
            <a:pPr lvl="1"/>
            <a:r>
              <a:rPr lang="en-US"/>
              <a:t>Storage Grid</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10" name="Oval 10"/>
          <p:cNvSpPr>
            <a:spLocks noChangeArrowheads="1"/>
          </p:cNvSpPr>
          <p:nvPr/>
        </p:nvSpPr>
        <p:spPr bwMode="auto">
          <a:xfrm>
            <a:off x="701675" y="2735263"/>
            <a:ext cx="7750175" cy="1358900"/>
          </a:xfrm>
          <a:prstGeom prst="ellipse">
            <a:avLst/>
          </a:prstGeom>
          <a:gradFill rotWithShape="0">
            <a:gsLst>
              <a:gs pos="0">
                <a:srgbClr val="FFCC00">
                  <a:gamma/>
                  <a:shade val="46275"/>
                  <a:invGamma/>
                </a:srgbClr>
              </a:gs>
              <a:gs pos="100000">
                <a:srgbClr val="FFCC00"/>
              </a:gs>
            </a:gsLst>
            <a:lin ang="2700000" scaled="1"/>
          </a:gradFill>
          <a:ln w="9525">
            <a:noFill/>
            <a:round/>
            <a:headEnd/>
            <a:tailEnd/>
          </a:ln>
          <a:effectLst/>
        </p:spPr>
        <p:txBody>
          <a:bodyPr anchor="ctr">
            <a:spAutoFit/>
          </a:bodyPr>
          <a:lstStyle/>
          <a:p>
            <a:pPr algn="ctr">
              <a:lnSpc>
                <a:spcPct val="70000"/>
              </a:lnSpc>
            </a:pPr>
            <a:endParaRPr lang="en-US" sz="2800">
              <a:solidFill>
                <a:schemeClr val="tx1"/>
              </a:solidFill>
              <a:effectLst>
                <a:outerShdw blurRad="38100" dist="38100" dir="2700000" algn="tl">
                  <a:srgbClr val="000000"/>
                </a:outerShdw>
              </a:effectLst>
            </a:endParaRPr>
          </a:p>
          <a:p>
            <a:pPr algn="ctr">
              <a:lnSpc>
                <a:spcPct val="70000"/>
              </a:lnSpc>
            </a:pPr>
            <a:r>
              <a:rPr lang="en-US" sz="2800">
                <a:solidFill>
                  <a:schemeClr val="tx1"/>
                </a:solidFill>
                <a:effectLst>
                  <a:outerShdw blurRad="38100" dist="38100" dir="2700000" algn="tl">
                    <a:srgbClr val="000000"/>
                  </a:outerShdw>
                </a:effectLst>
              </a:rPr>
              <a:t>Rethinking Storage Economics</a:t>
            </a:r>
          </a:p>
          <a:p>
            <a:pPr algn="ctr">
              <a:lnSpc>
                <a:spcPct val="70000"/>
              </a:lnSpc>
            </a:pPr>
            <a:endParaRPr lang="en-US" sz="2800">
              <a:solidFill>
                <a:schemeClr val="tx1"/>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p:txBody>
          <a:bodyPr/>
          <a:lstStyle/>
          <a:p>
            <a:r>
              <a:rPr lang="en-US"/>
              <a:t>Growth through Product Innovation</a:t>
            </a:r>
          </a:p>
        </p:txBody>
      </p:sp>
      <p:sp>
        <p:nvSpPr>
          <p:cNvPr id="75779" name="Rectangle 3"/>
          <p:cNvSpPr>
            <a:spLocks noGrp="1" noChangeArrowheads="1"/>
          </p:cNvSpPr>
          <p:nvPr>
            <p:ph type="subTitle" idx="1"/>
          </p:nvPr>
        </p:nvSpPr>
        <p:spPr/>
        <p:txBody>
          <a:bodyPr/>
          <a:lstStyle/>
          <a:p>
            <a:r>
              <a:rPr lang="en-US" sz="2400"/>
              <a:t>Content from Analyst Day </a:t>
            </a:r>
          </a:p>
          <a:p>
            <a:r>
              <a:rPr lang="en-US" sz="2400"/>
              <a:t>November 2004 NY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Oval 2"/>
          <p:cNvSpPr>
            <a:spLocks noChangeArrowheads="1"/>
          </p:cNvSpPr>
          <p:nvPr/>
        </p:nvSpPr>
        <p:spPr bwMode="gray">
          <a:xfrm>
            <a:off x="4652963" y="1381125"/>
            <a:ext cx="3033712" cy="2384425"/>
          </a:xfrm>
          <a:prstGeom prst="ellipse">
            <a:avLst/>
          </a:prstGeom>
          <a:solidFill>
            <a:schemeClr val="hlink"/>
          </a:solidFill>
          <a:ln w="28575">
            <a:noFill/>
            <a:prstDash val="dash"/>
            <a:round/>
            <a:headEnd/>
            <a:tailEnd/>
          </a:ln>
          <a:effectLst/>
        </p:spPr>
        <p:txBody>
          <a:bodyPr wrap="none" anchor="ctr"/>
          <a:lstStyle/>
          <a:p>
            <a:pPr algn="ctr"/>
            <a:r>
              <a:rPr lang="en-US" sz="1600">
                <a:solidFill>
                  <a:schemeClr val="tx1"/>
                </a:solidFill>
                <a:effectLst>
                  <a:outerShdw blurRad="38100" dist="38100" dir="2700000" algn="tl">
                    <a:srgbClr val="000000"/>
                  </a:outerShdw>
                </a:effectLst>
              </a:rPr>
              <a:t>FC-based</a:t>
            </a:r>
            <a:br>
              <a:rPr lang="en-US" sz="1600">
                <a:solidFill>
                  <a:schemeClr val="tx1"/>
                </a:solidFill>
                <a:effectLst>
                  <a:outerShdw blurRad="38100" dist="38100" dir="2700000" algn="tl">
                    <a:srgbClr val="000000"/>
                  </a:outerShdw>
                </a:effectLst>
              </a:rPr>
            </a:br>
            <a:r>
              <a:rPr lang="en-US" sz="1600">
                <a:solidFill>
                  <a:schemeClr val="tx1"/>
                </a:solidFill>
                <a:effectLst>
                  <a:outerShdw blurRad="38100" dist="38100" dir="2700000" algn="tl">
                    <a:srgbClr val="000000"/>
                  </a:outerShdw>
                </a:effectLst>
              </a:rPr>
              <a:t>Storage</a:t>
            </a:r>
          </a:p>
        </p:txBody>
      </p:sp>
      <p:sp>
        <p:nvSpPr>
          <p:cNvPr id="177155" name="Rectangle 3"/>
          <p:cNvSpPr>
            <a:spLocks noGrp="1" noChangeArrowheads="1"/>
          </p:cNvSpPr>
          <p:nvPr>
            <p:ph type="title"/>
          </p:nvPr>
        </p:nvSpPr>
        <p:spPr>
          <a:xfrm>
            <a:off x="700088" y="0"/>
            <a:ext cx="4246562" cy="958850"/>
          </a:xfrm>
        </p:spPr>
        <p:txBody>
          <a:bodyPr/>
          <a:lstStyle/>
          <a:p>
            <a:r>
              <a:rPr lang="en-US"/>
              <a:t>Tiered Storage</a:t>
            </a:r>
            <a:endParaRPr lang="en-US" sz="2400" i="1"/>
          </a:p>
        </p:txBody>
      </p:sp>
      <p:sp>
        <p:nvSpPr>
          <p:cNvPr id="177156" name="AutoShape 4"/>
          <p:cNvSpPr>
            <a:spLocks noChangeArrowheads="1"/>
          </p:cNvSpPr>
          <p:nvPr/>
        </p:nvSpPr>
        <p:spPr bwMode="auto">
          <a:xfrm>
            <a:off x="427038" y="5475288"/>
            <a:ext cx="7556500" cy="766762"/>
          </a:xfrm>
          <a:prstGeom prst="rightArrow">
            <a:avLst>
              <a:gd name="adj1" fmla="val 52380"/>
              <a:gd name="adj2" fmla="val 48317"/>
            </a:avLst>
          </a:prstGeom>
          <a:gradFill rotWithShape="1">
            <a:gsLst>
              <a:gs pos="0">
                <a:schemeClr val="bg2">
                  <a:gamma/>
                  <a:tint val="0"/>
                  <a:invGamma/>
                </a:schemeClr>
              </a:gs>
              <a:gs pos="100000">
                <a:schemeClr val="bg2"/>
              </a:gs>
            </a:gsLst>
            <a:lin ang="0" scaled="1"/>
          </a:gradFill>
          <a:ln w="28575">
            <a:noFill/>
            <a:miter lim="800000"/>
            <a:headEnd/>
            <a:tailEnd/>
          </a:ln>
          <a:effectLst/>
        </p:spPr>
        <p:txBody>
          <a:bodyPr wrap="none" anchor="ctr"/>
          <a:lstStyle/>
          <a:p>
            <a:pPr algn="ctr"/>
            <a:r>
              <a:rPr lang="en-US" sz="1600">
                <a:solidFill>
                  <a:schemeClr val="bg1"/>
                </a:solidFill>
              </a:rPr>
              <a:t>Cost</a:t>
            </a:r>
          </a:p>
        </p:txBody>
      </p:sp>
      <p:sp>
        <p:nvSpPr>
          <p:cNvPr id="177166" name="Oval 14"/>
          <p:cNvSpPr>
            <a:spLocks noChangeArrowheads="1"/>
          </p:cNvSpPr>
          <p:nvPr/>
        </p:nvSpPr>
        <p:spPr bwMode="gray">
          <a:xfrm>
            <a:off x="2762250" y="2295525"/>
            <a:ext cx="3263900" cy="2617788"/>
          </a:xfrm>
          <a:prstGeom prst="ellipse">
            <a:avLst/>
          </a:prstGeom>
          <a:solidFill>
            <a:schemeClr val="accent2">
              <a:alpha val="75000"/>
            </a:schemeClr>
          </a:solidFill>
          <a:ln w="28575">
            <a:noFill/>
            <a:prstDash val="dash"/>
            <a:round/>
            <a:headEnd/>
            <a:tailEnd/>
          </a:ln>
          <a:effectLst/>
        </p:spPr>
        <p:txBody>
          <a:bodyPr wrap="none" anchor="ctr"/>
          <a:lstStyle/>
          <a:p>
            <a:pPr algn="ctr"/>
            <a:r>
              <a:rPr lang="en-US" sz="1600">
                <a:solidFill>
                  <a:schemeClr val="tx1"/>
                </a:solidFill>
                <a:effectLst>
                  <a:outerShdw blurRad="38100" dist="38100" dir="2700000" algn="tl">
                    <a:srgbClr val="000000"/>
                  </a:outerShdw>
                </a:effectLst>
              </a:rPr>
              <a:t>ATA</a:t>
            </a:r>
            <a:br>
              <a:rPr lang="en-US" sz="1600">
                <a:solidFill>
                  <a:schemeClr val="tx1"/>
                </a:solidFill>
                <a:effectLst>
                  <a:outerShdw blurRad="38100" dist="38100" dir="2700000" algn="tl">
                    <a:srgbClr val="000000"/>
                  </a:outerShdw>
                </a:effectLst>
              </a:rPr>
            </a:br>
            <a:r>
              <a:rPr lang="en-US" sz="1600">
                <a:solidFill>
                  <a:schemeClr val="tx1"/>
                </a:solidFill>
                <a:effectLst>
                  <a:outerShdw blurRad="38100" dist="38100" dir="2700000" algn="tl">
                    <a:srgbClr val="000000"/>
                  </a:outerShdw>
                </a:effectLst>
              </a:rPr>
              <a:t>Primary</a:t>
            </a:r>
            <a:br>
              <a:rPr lang="en-US" sz="1600">
                <a:solidFill>
                  <a:schemeClr val="tx1"/>
                </a:solidFill>
                <a:effectLst>
                  <a:outerShdw blurRad="38100" dist="38100" dir="2700000" algn="tl">
                    <a:srgbClr val="000000"/>
                  </a:outerShdw>
                </a:effectLst>
              </a:rPr>
            </a:br>
            <a:r>
              <a:rPr lang="en-US" sz="1600">
                <a:solidFill>
                  <a:schemeClr val="tx1"/>
                </a:solidFill>
                <a:effectLst>
                  <a:outerShdw blurRad="38100" dist="38100" dir="2700000" algn="tl">
                    <a:srgbClr val="000000"/>
                  </a:outerShdw>
                </a:effectLst>
              </a:rPr>
              <a:t>Storage</a:t>
            </a:r>
          </a:p>
        </p:txBody>
      </p:sp>
      <p:sp>
        <p:nvSpPr>
          <p:cNvPr id="177168" name="Oval 16"/>
          <p:cNvSpPr>
            <a:spLocks noChangeArrowheads="1"/>
          </p:cNvSpPr>
          <p:nvPr/>
        </p:nvSpPr>
        <p:spPr bwMode="gray">
          <a:xfrm>
            <a:off x="1063625" y="3149600"/>
            <a:ext cx="2886075" cy="2312988"/>
          </a:xfrm>
          <a:prstGeom prst="ellipse">
            <a:avLst/>
          </a:prstGeom>
          <a:solidFill>
            <a:srgbClr val="E3B600">
              <a:alpha val="67000"/>
            </a:srgbClr>
          </a:solidFill>
          <a:ln w="28575">
            <a:noFill/>
            <a:prstDash val="dash"/>
            <a:round/>
            <a:headEnd/>
            <a:tailEnd/>
          </a:ln>
          <a:effectLst/>
        </p:spPr>
        <p:txBody>
          <a:bodyPr wrap="none" anchor="ctr"/>
          <a:lstStyle/>
          <a:p>
            <a:pPr algn="ctr"/>
            <a:r>
              <a:rPr lang="en-US" sz="1600">
                <a:solidFill>
                  <a:schemeClr val="tx1"/>
                </a:solidFill>
                <a:effectLst>
                  <a:outerShdw blurRad="38100" dist="38100" dir="2700000" algn="tl">
                    <a:srgbClr val="000000"/>
                  </a:outerShdw>
                </a:effectLst>
              </a:rPr>
              <a:t>ATA-based </a:t>
            </a:r>
          </a:p>
          <a:p>
            <a:pPr algn="ctr"/>
            <a:r>
              <a:rPr lang="en-US" sz="1600">
                <a:solidFill>
                  <a:schemeClr val="tx1"/>
                </a:solidFill>
                <a:effectLst>
                  <a:outerShdw blurRad="38100" dist="38100" dir="2700000" algn="tl">
                    <a:srgbClr val="000000"/>
                  </a:outerShdw>
                </a:effectLst>
              </a:rPr>
              <a:t>Nearline </a:t>
            </a:r>
          </a:p>
          <a:p>
            <a:pPr algn="ctr"/>
            <a:r>
              <a:rPr lang="en-US" sz="1600">
                <a:solidFill>
                  <a:schemeClr val="tx1"/>
                </a:solidFill>
                <a:effectLst>
                  <a:outerShdw blurRad="38100" dist="38100" dir="2700000" algn="tl">
                    <a:srgbClr val="000000"/>
                  </a:outerShdw>
                </a:effectLst>
              </a:rPr>
              <a:t>Storage</a:t>
            </a:r>
          </a:p>
        </p:txBody>
      </p:sp>
      <p:sp>
        <p:nvSpPr>
          <p:cNvPr id="177169" name="AutoShape 17"/>
          <p:cNvSpPr>
            <a:spLocks noChangeArrowheads="1"/>
          </p:cNvSpPr>
          <p:nvPr/>
        </p:nvSpPr>
        <p:spPr bwMode="auto">
          <a:xfrm rot="16191848">
            <a:off x="-1616869" y="3050382"/>
            <a:ext cx="4473575" cy="766762"/>
          </a:xfrm>
          <a:prstGeom prst="rightArrow">
            <a:avLst>
              <a:gd name="adj1" fmla="val 52380"/>
              <a:gd name="adj2" fmla="val 28605"/>
            </a:avLst>
          </a:prstGeom>
          <a:gradFill rotWithShape="1">
            <a:gsLst>
              <a:gs pos="0">
                <a:schemeClr val="bg2"/>
              </a:gs>
              <a:gs pos="100000">
                <a:schemeClr val="bg2">
                  <a:gamma/>
                  <a:tint val="0"/>
                  <a:invGamma/>
                </a:schemeClr>
              </a:gs>
            </a:gsLst>
            <a:lin ang="5400000" scaled="1"/>
          </a:gradFill>
          <a:ln w="28575">
            <a:noFill/>
            <a:miter lim="800000"/>
            <a:headEnd/>
            <a:tailEnd/>
          </a:ln>
          <a:effectLst/>
        </p:spPr>
        <p:txBody>
          <a:bodyPr wrap="none" anchor="ctr"/>
          <a:lstStyle/>
          <a:p>
            <a:pPr algn="ctr"/>
            <a:r>
              <a:rPr lang="en-US" sz="1600">
                <a:solidFill>
                  <a:schemeClr val="bg1"/>
                </a:solidFill>
              </a:rPr>
              <a:t>Availability and Performance</a:t>
            </a:r>
            <a:endParaRPr lang="en-US" sz="1600">
              <a:solidFill>
                <a:srgbClr val="5F5F5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166"/>
                                        </p:tgtEl>
                                        <p:attrNameLst>
                                          <p:attrName>style.visibility</p:attrName>
                                        </p:attrNameLst>
                                      </p:cBhvr>
                                      <p:to>
                                        <p:strVal val="visible"/>
                                      </p:to>
                                    </p:set>
                                    <p:animEffect transition="in" filter="dissolve">
                                      <p:cBhvr>
                                        <p:cTn id="7" dur="500"/>
                                        <p:tgtEl>
                                          <p:spTgt spid="177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Text Box 4"/>
          <p:cNvSpPr txBox="1">
            <a:spLocks noChangeArrowheads="1"/>
          </p:cNvSpPr>
          <p:nvPr/>
        </p:nvSpPr>
        <p:spPr bwMode="auto">
          <a:xfrm>
            <a:off x="1724025" y="2084388"/>
            <a:ext cx="2955925" cy="304800"/>
          </a:xfrm>
          <a:prstGeom prst="rect">
            <a:avLst/>
          </a:prstGeom>
          <a:noFill/>
          <a:ln w="9525">
            <a:noFill/>
            <a:miter lim="800000"/>
            <a:headEnd/>
            <a:tailEnd/>
          </a:ln>
          <a:effectLst/>
        </p:spPr>
        <p:txBody>
          <a:bodyPr wrap="none">
            <a:spAutoFit/>
          </a:bodyPr>
          <a:lstStyle/>
          <a:p>
            <a:pPr algn="ctr" eaLnBrk="0" hangingPunct="0"/>
            <a:r>
              <a:rPr lang="en-US" sz="1400" b="0" i="1">
                <a:solidFill>
                  <a:schemeClr val="tx1"/>
                </a:solidFill>
              </a:rPr>
              <a:t>Assumes 8-drive (7+1) RAID group</a:t>
            </a:r>
          </a:p>
        </p:txBody>
      </p:sp>
      <p:sp>
        <p:nvSpPr>
          <p:cNvPr id="174088" name="AutoShape 8"/>
          <p:cNvSpPr>
            <a:spLocks noChangeAspect="1" noChangeArrowheads="1" noTextEdit="1"/>
          </p:cNvSpPr>
          <p:nvPr/>
        </p:nvSpPr>
        <p:spPr bwMode="auto">
          <a:xfrm>
            <a:off x="233363" y="1816100"/>
            <a:ext cx="5248275" cy="3760788"/>
          </a:xfrm>
          <a:prstGeom prst="rect">
            <a:avLst/>
          </a:prstGeom>
          <a:noFill/>
          <a:ln w="9525">
            <a:noFill/>
            <a:miter lim="800000"/>
            <a:headEnd/>
            <a:tailEnd/>
          </a:ln>
        </p:spPr>
        <p:txBody>
          <a:bodyPr/>
          <a:lstStyle/>
          <a:p>
            <a:endParaRPr lang="en-US"/>
          </a:p>
        </p:txBody>
      </p:sp>
      <p:sp>
        <p:nvSpPr>
          <p:cNvPr id="174090" name="Rectangle 10"/>
          <p:cNvSpPr>
            <a:spLocks noChangeArrowheads="1"/>
          </p:cNvSpPr>
          <p:nvPr/>
        </p:nvSpPr>
        <p:spPr bwMode="auto">
          <a:xfrm>
            <a:off x="195263" y="1778000"/>
            <a:ext cx="5308600" cy="3829050"/>
          </a:xfrm>
          <a:prstGeom prst="rect">
            <a:avLst/>
          </a:prstGeom>
          <a:solidFill>
            <a:schemeClr val="tx2"/>
          </a:solidFill>
          <a:ln w="7938">
            <a:solidFill>
              <a:srgbClr val="000000"/>
            </a:solidFill>
            <a:miter lim="800000"/>
            <a:headEnd/>
            <a:tailEnd/>
          </a:ln>
        </p:spPr>
        <p:txBody>
          <a:bodyPr/>
          <a:lstStyle/>
          <a:p>
            <a:endParaRPr lang="en-US"/>
          </a:p>
        </p:txBody>
      </p:sp>
      <p:sp>
        <p:nvSpPr>
          <p:cNvPr id="174091" name="Rectangle 11"/>
          <p:cNvSpPr>
            <a:spLocks noChangeArrowheads="1"/>
          </p:cNvSpPr>
          <p:nvPr/>
        </p:nvSpPr>
        <p:spPr bwMode="auto">
          <a:xfrm>
            <a:off x="922338" y="2444750"/>
            <a:ext cx="4505325" cy="2747963"/>
          </a:xfrm>
          <a:prstGeom prst="rect">
            <a:avLst/>
          </a:prstGeom>
          <a:solidFill>
            <a:schemeClr val="tx2"/>
          </a:solidFill>
          <a:ln w="9525">
            <a:noFill/>
            <a:miter lim="800000"/>
            <a:headEnd/>
            <a:tailEnd/>
          </a:ln>
        </p:spPr>
        <p:txBody>
          <a:bodyPr/>
          <a:lstStyle/>
          <a:p>
            <a:endParaRPr lang="en-US"/>
          </a:p>
        </p:txBody>
      </p:sp>
      <p:sp>
        <p:nvSpPr>
          <p:cNvPr id="174092" name="Line 12"/>
          <p:cNvSpPr>
            <a:spLocks noChangeShapeType="1"/>
          </p:cNvSpPr>
          <p:nvPr/>
        </p:nvSpPr>
        <p:spPr bwMode="auto">
          <a:xfrm>
            <a:off x="922338" y="4803775"/>
            <a:ext cx="4505325" cy="1588"/>
          </a:xfrm>
          <a:prstGeom prst="line">
            <a:avLst/>
          </a:prstGeom>
          <a:noFill/>
          <a:ln w="0">
            <a:solidFill>
              <a:srgbClr val="000000"/>
            </a:solidFill>
            <a:round/>
            <a:headEnd/>
            <a:tailEnd/>
          </a:ln>
        </p:spPr>
        <p:txBody>
          <a:bodyPr/>
          <a:lstStyle/>
          <a:p>
            <a:endParaRPr lang="en-US"/>
          </a:p>
        </p:txBody>
      </p:sp>
      <p:sp>
        <p:nvSpPr>
          <p:cNvPr id="174093" name="Line 13"/>
          <p:cNvSpPr>
            <a:spLocks noChangeShapeType="1"/>
          </p:cNvSpPr>
          <p:nvPr/>
        </p:nvSpPr>
        <p:spPr bwMode="auto">
          <a:xfrm>
            <a:off x="922338" y="4406900"/>
            <a:ext cx="4505325" cy="1588"/>
          </a:xfrm>
          <a:prstGeom prst="line">
            <a:avLst/>
          </a:prstGeom>
          <a:noFill/>
          <a:ln w="0">
            <a:solidFill>
              <a:srgbClr val="000000"/>
            </a:solidFill>
            <a:round/>
            <a:headEnd/>
            <a:tailEnd/>
          </a:ln>
        </p:spPr>
        <p:txBody>
          <a:bodyPr/>
          <a:lstStyle/>
          <a:p>
            <a:endParaRPr lang="en-US"/>
          </a:p>
        </p:txBody>
      </p:sp>
      <p:sp>
        <p:nvSpPr>
          <p:cNvPr id="174094" name="Line 14"/>
          <p:cNvSpPr>
            <a:spLocks noChangeShapeType="1"/>
          </p:cNvSpPr>
          <p:nvPr/>
        </p:nvSpPr>
        <p:spPr bwMode="auto">
          <a:xfrm>
            <a:off x="922338" y="4017963"/>
            <a:ext cx="4505325" cy="1587"/>
          </a:xfrm>
          <a:prstGeom prst="line">
            <a:avLst/>
          </a:prstGeom>
          <a:noFill/>
          <a:ln w="0">
            <a:solidFill>
              <a:srgbClr val="000000"/>
            </a:solidFill>
            <a:round/>
            <a:headEnd/>
            <a:tailEnd/>
          </a:ln>
        </p:spPr>
        <p:txBody>
          <a:bodyPr/>
          <a:lstStyle/>
          <a:p>
            <a:endParaRPr lang="en-US"/>
          </a:p>
        </p:txBody>
      </p:sp>
      <p:sp>
        <p:nvSpPr>
          <p:cNvPr id="174095" name="Line 15"/>
          <p:cNvSpPr>
            <a:spLocks noChangeShapeType="1"/>
          </p:cNvSpPr>
          <p:nvPr/>
        </p:nvSpPr>
        <p:spPr bwMode="auto">
          <a:xfrm>
            <a:off x="922338" y="3621088"/>
            <a:ext cx="4505325" cy="1587"/>
          </a:xfrm>
          <a:prstGeom prst="line">
            <a:avLst/>
          </a:prstGeom>
          <a:noFill/>
          <a:ln w="0">
            <a:solidFill>
              <a:srgbClr val="000000"/>
            </a:solidFill>
            <a:round/>
            <a:headEnd/>
            <a:tailEnd/>
          </a:ln>
        </p:spPr>
        <p:txBody>
          <a:bodyPr/>
          <a:lstStyle/>
          <a:p>
            <a:endParaRPr lang="en-US"/>
          </a:p>
        </p:txBody>
      </p:sp>
      <p:sp>
        <p:nvSpPr>
          <p:cNvPr id="174096" name="Line 16"/>
          <p:cNvSpPr>
            <a:spLocks noChangeShapeType="1"/>
          </p:cNvSpPr>
          <p:nvPr/>
        </p:nvSpPr>
        <p:spPr bwMode="auto">
          <a:xfrm>
            <a:off x="922338" y="3232150"/>
            <a:ext cx="4505325" cy="1588"/>
          </a:xfrm>
          <a:prstGeom prst="line">
            <a:avLst/>
          </a:prstGeom>
          <a:noFill/>
          <a:ln w="0">
            <a:solidFill>
              <a:srgbClr val="000000"/>
            </a:solidFill>
            <a:round/>
            <a:headEnd/>
            <a:tailEnd/>
          </a:ln>
        </p:spPr>
        <p:txBody>
          <a:bodyPr/>
          <a:lstStyle/>
          <a:p>
            <a:endParaRPr lang="en-US"/>
          </a:p>
        </p:txBody>
      </p:sp>
      <p:sp>
        <p:nvSpPr>
          <p:cNvPr id="174097" name="Line 17"/>
          <p:cNvSpPr>
            <a:spLocks noChangeShapeType="1"/>
          </p:cNvSpPr>
          <p:nvPr/>
        </p:nvSpPr>
        <p:spPr bwMode="auto">
          <a:xfrm>
            <a:off x="922338" y="2833688"/>
            <a:ext cx="4505325" cy="1587"/>
          </a:xfrm>
          <a:prstGeom prst="line">
            <a:avLst/>
          </a:prstGeom>
          <a:noFill/>
          <a:ln w="0">
            <a:solidFill>
              <a:srgbClr val="000000"/>
            </a:solidFill>
            <a:round/>
            <a:headEnd/>
            <a:tailEnd/>
          </a:ln>
        </p:spPr>
        <p:txBody>
          <a:bodyPr/>
          <a:lstStyle/>
          <a:p>
            <a:endParaRPr lang="en-US"/>
          </a:p>
        </p:txBody>
      </p:sp>
      <p:sp>
        <p:nvSpPr>
          <p:cNvPr id="174098" name="Line 18"/>
          <p:cNvSpPr>
            <a:spLocks noChangeShapeType="1"/>
          </p:cNvSpPr>
          <p:nvPr/>
        </p:nvSpPr>
        <p:spPr bwMode="auto">
          <a:xfrm>
            <a:off x="922338" y="2444750"/>
            <a:ext cx="4505325" cy="1588"/>
          </a:xfrm>
          <a:prstGeom prst="line">
            <a:avLst/>
          </a:prstGeom>
          <a:noFill/>
          <a:ln w="0">
            <a:solidFill>
              <a:srgbClr val="000000"/>
            </a:solidFill>
            <a:round/>
            <a:headEnd/>
            <a:tailEnd/>
          </a:ln>
        </p:spPr>
        <p:txBody>
          <a:bodyPr/>
          <a:lstStyle/>
          <a:p>
            <a:endParaRPr lang="en-US"/>
          </a:p>
        </p:txBody>
      </p:sp>
      <p:sp>
        <p:nvSpPr>
          <p:cNvPr id="174099" name="Rectangle 19"/>
          <p:cNvSpPr>
            <a:spLocks noChangeArrowheads="1"/>
          </p:cNvSpPr>
          <p:nvPr/>
        </p:nvSpPr>
        <p:spPr bwMode="auto">
          <a:xfrm>
            <a:off x="922338" y="2444750"/>
            <a:ext cx="4505325" cy="2747963"/>
          </a:xfrm>
          <a:prstGeom prst="rect">
            <a:avLst/>
          </a:prstGeom>
          <a:noFill/>
          <a:ln w="7938">
            <a:solidFill>
              <a:srgbClr val="808080"/>
            </a:solidFill>
            <a:miter lim="800000"/>
            <a:headEnd/>
            <a:tailEnd/>
          </a:ln>
        </p:spPr>
        <p:txBody>
          <a:bodyPr/>
          <a:lstStyle/>
          <a:p>
            <a:endParaRPr lang="en-US"/>
          </a:p>
        </p:txBody>
      </p:sp>
      <p:sp>
        <p:nvSpPr>
          <p:cNvPr id="174100" name="Rectangle 20"/>
          <p:cNvSpPr>
            <a:spLocks noChangeArrowheads="1"/>
          </p:cNvSpPr>
          <p:nvPr/>
        </p:nvSpPr>
        <p:spPr bwMode="auto">
          <a:xfrm>
            <a:off x="1192213" y="3898900"/>
            <a:ext cx="363537" cy="1293813"/>
          </a:xfrm>
          <a:prstGeom prst="rect">
            <a:avLst/>
          </a:prstGeom>
          <a:solidFill>
            <a:srgbClr val="000080"/>
          </a:solidFill>
          <a:ln w="7938">
            <a:solidFill>
              <a:srgbClr val="000080"/>
            </a:solidFill>
            <a:miter lim="800000"/>
            <a:headEnd/>
            <a:tailEnd/>
          </a:ln>
        </p:spPr>
        <p:txBody>
          <a:bodyPr/>
          <a:lstStyle/>
          <a:p>
            <a:endParaRPr lang="en-US"/>
          </a:p>
        </p:txBody>
      </p:sp>
      <p:sp>
        <p:nvSpPr>
          <p:cNvPr id="174101" name="Rectangle 21"/>
          <p:cNvSpPr>
            <a:spLocks noChangeArrowheads="1"/>
          </p:cNvSpPr>
          <p:nvPr/>
        </p:nvSpPr>
        <p:spPr bwMode="auto">
          <a:xfrm>
            <a:off x="2097088" y="3771900"/>
            <a:ext cx="354012" cy="1420813"/>
          </a:xfrm>
          <a:prstGeom prst="rect">
            <a:avLst/>
          </a:prstGeom>
          <a:solidFill>
            <a:srgbClr val="000080"/>
          </a:solidFill>
          <a:ln w="7938">
            <a:solidFill>
              <a:srgbClr val="000080"/>
            </a:solidFill>
            <a:miter lim="800000"/>
            <a:headEnd/>
            <a:tailEnd/>
          </a:ln>
        </p:spPr>
        <p:txBody>
          <a:bodyPr/>
          <a:lstStyle/>
          <a:p>
            <a:endParaRPr lang="en-US"/>
          </a:p>
        </p:txBody>
      </p:sp>
      <p:sp>
        <p:nvSpPr>
          <p:cNvPr id="174102" name="Rectangle 22"/>
          <p:cNvSpPr>
            <a:spLocks noChangeArrowheads="1"/>
          </p:cNvSpPr>
          <p:nvPr/>
        </p:nvSpPr>
        <p:spPr bwMode="auto">
          <a:xfrm>
            <a:off x="2992438" y="3654425"/>
            <a:ext cx="363537" cy="1538288"/>
          </a:xfrm>
          <a:prstGeom prst="rect">
            <a:avLst/>
          </a:prstGeom>
          <a:solidFill>
            <a:srgbClr val="000080"/>
          </a:solidFill>
          <a:ln w="7938">
            <a:solidFill>
              <a:srgbClr val="000080"/>
            </a:solidFill>
            <a:miter lim="800000"/>
            <a:headEnd/>
            <a:tailEnd/>
          </a:ln>
        </p:spPr>
        <p:txBody>
          <a:bodyPr/>
          <a:lstStyle/>
          <a:p>
            <a:endParaRPr lang="en-US"/>
          </a:p>
        </p:txBody>
      </p:sp>
      <p:sp>
        <p:nvSpPr>
          <p:cNvPr id="174103" name="Rectangle 23"/>
          <p:cNvSpPr>
            <a:spLocks noChangeArrowheads="1"/>
          </p:cNvSpPr>
          <p:nvPr/>
        </p:nvSpPr>
        <p:spPr bwMode="auto">
          <a:xfrm>
            <a:off x="3897313" y="3570288"/>
            <a:ext cx="355600" cy="1622425"/>
          </a:xfrm>
          <a:prstGeom prst="rect">
            <a:avLst/>
          </a:prstGeom>
          <a:solidFill>
            <a:srgbClr val="000080"/>
          </a:solidFill>
          <a:ln w="7938">
            <a:solidFill>
              <a:srgbClr val="000080"/>
            </a:solidFill>
            <a:miter lim="800000"/>
            <a:headEnd/>
            <a:tailEnd/>
          </a:ln>
        </p:spPr>
        <p:txBody>
          <a:bodyPr/>
          <a:lstStyle/>
          <a:p>
            <a:endParaRPr lang="en-US"/>
          </a:p>
        </p:txBody>
      </p:sp>
      <p:sp>
        <p:nvSpPr>
          <p:cNvPr id="174104" name="Rectangle 24"/>
          <p:cNvSpPr>
            <a:spLocks noChangeArrowheads="1"/>
          </p:cNvSpPr>
          <p:nvPr/>
        </p:nvSpPr>
        <p:spPr bwMode="auto">
          <a:xfrm>
            <a:off x="4792663" y="3535363"/>
            <a:ext cx="363537" cy="1657350"/>
          </a:xfrm>
          <a:prstGeom prst="rect">
            <a:avLst/>
          </a:prstGeom>
          <a:solidFill>
            <a:srgbClr val="000080"/>
          </a:solidFill>
          <a:ln w="7938">
            <a:solidFill>
              <a:srgbClr val="000080"/>
            </a:solidFill>
            <a:miter lim="800000"/>
            <a:headEnd/>
            <a:tailEnd/>
          </a:ln>
        </p:spPr>
        <p:txBody>
          <a:bodyPr/>
          <a:lstStyle/>
          <a:p>
            <a:endParaRPr lang="en-US"/>
          </a:p>
        </p:txBody>
      </p:sp>
      <p:sp>
        <p:nvSpPr>
          <p:cNvPr id="174105" name="Line 25"/>
          <p:cNvSpPr>
            <a:spLocks noChangeShapeType="1"/>
          </p:cNvSpPr>
          <p:nvPr/>
        </p:nvSpPr>
        <p:spPr bwMode="auto">
          <a:xfrm>
            <a:off x="922338" y="2444750"/>
            <a:ext cx="1587" cy="2747963"/>
          </a:xfrm>
          <a:prstGeom prst="line">
            <a:avLst/>
          </a:prstGeom>
          <a:noFill/>
          <a:ln w="0">
            <a:solidFill>
              <a:srgbClr val="000000"/>
            </a:solidFill>
            <a:round/>
            <a:headEnd/>
            <a:tailEnd/>
          </a:ln>
        </p:spPr>
        <p:txBody>
          <a:bodyPr/>
          <a:lstStyle/>
          <a:p>
            <a:endParaRPr lang="en-US"/>
          </a:p>
        </p:txBody>
      </p:sp>
      <p:sp>
        <p:nvSpPr>
          <p:cNvPr id="174106" name="Line 26"/>
          <p:cNvSpPr>
            <a:spLocks noChangeShapeType="1"/>
          </p:cNvSpPr>
          <p:nvPr/>
        </p:nvSpPr>
        <p:spPr bwMode="auto">
          <a:xfrm>
            <a:off x="879475" y="5192713"/>
            <a:ext cx="42863" cy="1587"/>
          </a:xfrm>
          <a:prstGeom prst="line">
            <a:avLst/>
          </a:prstGeom>
          <a:noFill/>
          <a:ln w="0">
            <a:solidFill>
              <a:srgbClr val="000000"/>
            </a:solidFill>
            <a:round/>
            <a:headEnd/>
            <a:tailEnd/>
          </a:ln>
        </p:spPr>
        <p:txBody>
          <a:bodyPr/>
          <a:lstStyle/>
          <a:p>
            <a:endParaRPr lang="en-US"/>
          </a:p>
        </p:txBody>
      </p:sp>
      <p:sp>
        <p:nvSpPr>
          <p:cNvPr id="174107" name="Line 27"/>
          <p:cNvSpPr>
            <a:spLocks noChangeShapeType="1"/>
          </p:cNvSpPr>
          <p:nvPr/>
        </p:nvSpPr>
        <p:spPr bwMode="auto">
          <a:xfrm>
            <a:off x="879475" y="4803775"/>
            <a:ext cx="42863" cy="1588"/>
          </a:xfrm>
          <a:prstGeom prst="line">
            <a:avLst/>
          </a:prstGeom>
          <a:noFill/>
          <a:ln w="0">
            <a:solidFill>
              <a:srgbClr val="000000"/>
            </a:solidFill>
            <a:round/>
            <a:headEnd/>
            <a:tailEnd/>
          </a:ln>
        </p:spPr>
        <p:txBody>
          <a:bodyPr/>
          <a:lstStyle/>
          <a:p>
            <a:endParaRPr lang="en-US"/>
          </a:p>
        </p:txBody>
      </p:sp>
      <p:sp>
        <p:nvSpPr>
          <p:cNvPr id="174108" name="Line 28"/>
          <p:cNvSpPr>
            <a:spLocks noChangeShapeType="1"/>
          </p:cNvSpPr>
          <p:nvPr/>
        </p:nvSpPr>
        <p:spPr bwMode="auto">
          <a:xfrm>
            <a:off x="879475" y="4406900"/>
            <a:ext cx="42863" cy="1588"/>
          </a:xfrm>
          <a:prstGeom prst="line">
            <a:avLst/>
          </a:prstGeom>
          <a:noFill/>
          <a:ln w="0">
            <a:solidFill>
              <a:srgbClr val="000000"/>
            </a:solidFill>
            <a:round/>
            <a:headEnd/>
            <a:tailEnd/>
          </a:ln>
        </p:spPr>
        <p:txBody>
          <a:bodyPr/>
          <a:lstStyle/>
          <a:p>
            <a:endParaRPr lang="en-US"/>
          </a:p>
        </p:txBody>
      </p:sp>
      <p:sp>
        <p:nvSpPr>
          <p:cNvPr id="174109" name="Line 29"/>
          <p:cNvSpPr>
            <a:spLocks noChangeShapeType="1"/>
          </p:cNvSpPr>
          <p:nvPr/>
        </p:nvSpPr>
        <p:spPr bwMode="auto">
          <a:xfrm>
            <a:off x="879475" y="4017963"/>
            <a:ext cx="42863" cy="1587"/>
          </a:xfrm>
          <a:prstGeom prst="line">
            <a:avLst/>
          </a:prstGeom>
          <a:noFill/>
          <a:ln w="0">
            <a:solidFill>
              <a:srgbClr val="000000"/>
            </a:solidFill>
            <a:round/>
            <a:headEnd/>
            <a:tailEnd/>
          </a:ln>
        </p:spPr>
        <p:txBody>
          <a:bodyPr/>
          <a:lstStyle/>
          <a:p>
            <a:endParaRPr lang="en-US"/>
          </a:p>
        </p:txBody>
      </p:sp>
      <p:sp>
        <p:nvSpPr>
          <p:cNvPr id="174110" name="Line 30"/>
          <p:cNvSpPr>
            <a:spLocks noChangeShapeType="1"/>
          </p:cNvSpPr>
          <p:nvPr/>
        </p:nvSpPr>
        <p:spPr bwMode="auto">
          <a:xfrm>
            <a:off x="879475" y="3621088"/>
            <a:ext cx="42863" cy="1587"/>
          </a:xfrm>
          <a:prstGeom prst="line">
            <a:avLst/>
          </a:prstGeom>
          <a:noFill/>
          <a:ln w="0">
            <a:solidFill>
              <a:srgbClr val="000000"/>
            </a:solidFill>
            <a:round/>
            <a:headEnd/>
            <a:tailEnd/>
          </a:ln>
        </p:spPr>
        <p:txBody>
          <a:bodyPr/>
          <a:lstStyle/>
          <a:p>
            <a:endParaRPr lang="en-US"/>
          </a:p>
        </p:txBody>
      </p:sp>
      <p:sp>
        <p:nvSpPr>
          <p:cNvPr id="174111" name="Line 31"/>
          <p:cNvSpPr>
            <a:spLocks noChangeShapeType="1"/>
          </p:cNvSpPr>
          <p:nvPr/>
        </p:nvSpPr>
        <p:spPr bwMode="auto">
          <a:xfrm>
            <a:off x="879475" y="3232150"/>
            <a:ext cx="42863" cy="1588"/>
          </a:xfrm>
          <a:prstGeom prst="line">
            <a:avLst/>
          </a:prstGeom>
          <a:noFill/>
          <a:ln w="0">
            <a:solidFill>
              <a:srgbClr val="000000"/>
            </a:solidFill>
            <a:round/>
            <a:headEnd/>
            <a:tailEnd/>
          </a:ln>
        </p:spPr>
        <p:txBody>
          <a:bodyPr/>
          <a:lstStyle/>
          <a:p>
            <a:endParaRPr lang="en-US"/>
          </a:p>
        </p:txBody>
      </p:sp>
      <p:sp>
        <p:nvSpPr>
          <p:cNvPr id="174112" name="Line 32"/>
          <p:cNvSpPr>
            <a:spLocks noChangeShapeType="1"/>
          </p:cNvSpPr>
          <p:nvPr/>
        </p:nvSpPr>
        <p:spPr bwMode="auto">
          <a:xfrm>
            <a:off x="879475" y="2833688"/>
            <a:ext cx="42863" cy="1587"/>
          </a:xfrm>
          <a:prstGeom prst="line">
            <a:avLst/>
          </a:prstGeom>
          <a:noFill/>
          <a:ln w="0">
            <a:solidFill>
              <a:srgbClr val="000000"/>
            </a:solidFill>
            <a:round/>
            <a:headEnd/>
            <a:tailEnd/>
          </a:ln>
        </p:spPr>
        <p:txBody>
          <a:bodyPr/>
          <a:lstStyle/>
          <a:p>
            <a:endParaRPr lang="en-US"/>
          </a:p>
        </p:txBody>
      </p:sp>
      <p:sp>
        <p:nvSpPr>
          <p:cNvPr id="174113" name="Line 33"/>
          <p:cNvSpPr>
            <a:spLocks noChangeShapeType="1"/>
          </p:cNvSpPr>
          <p:nvPr/>
        </p:nvSpPr>
        <p:spPr bwMode="auto">
          <a:xfrm>
            <a:off x="879475" y="2444750"/>
            <a:ext cx="42863" cy="1588"/>
          </a:xfrm>
          <a:prstGeom prst="line">
            <a:avLst/>
          </a:prstGeom>
          <a:noFill/>
          <a:ln w="0">
            <a:solidFill>
              <a:srgbClr val="000000"/>
            </a:solidFill>
            <a:round/>
            <a:headEnd/>
            <a:tailEnd/>
          </a:ln>
        </p:spPr>
        <p:txBody>
          <a:bodyPr/>
          <a:lstStyle/>
          <a:p>
            <a:endParaRPr lang="en-US"/>
          </a:p>
        </p:txBody>
      </p:sp>
      <p:sp>
        <p:nvSpPr>
          <p:cNvPr id="174114" name="Line 34"/>
          <p:cNvSpPr>
            <a:spLocks noChangeShapeType="1"/>
          </p:cNvSpPr>
          <p:nvPr/>
        </p:nvSpPr>
        <p:spPr bwMode="auto">
          <a:xfrm>
            <a:off x="922338" y="5192713"/>
            <a:ext cx="4505325" cy="1587"/>
          </a:xfrm>
          <a:prstGeom prst="line">
            <a:avLst/>
          </a:prstGeom>
          <a:noFill/>
          <a:ln w="0">
            <a:solidFill>
              <a:srgbClr val="000000"/>
            </a:solidFill>
            <a:round/>
            <a:headEnd/>
            <a:tailEnd/>
          </a:ln>
        </p:spPr>
        <p:txBody>
          <a:bodyPr/>
          <a:lstStyle/>
          <a:p>
            <a:endParaRPr lang="en-US"/>
          </a:p>
        </p:txBody>
      </p:sp>
      <p:sp>
        <p:nvSpPr>
          <p:cNvPr id="174115" name="Line 35"/>
          <p:cNvSpPr>
            <a:spLocks noChangeShapeType="1"/>
          </p:cNvSpPr>
          <p:nvPr/>
        </p:nvSpPr>
        <p:spPr bwMode="auto">
          <a:xfrm flipV="1">
            <a:off x="922338" y="5192713"/>
            <a:ext cx="1587" cy="42862"/>
          </a:xfrm>
          <a:prstGeom prst="line">
            <a:avLst/>
          </a:prstGeom>
          <a:noFill/>
          <a:ln w="0">
            <a:solidFill>
              <a:srgbClr val="000000"/>
            </a:solidFill>
            <a:round/>
            <a:headEnd/>
            <a:tailEnd/>
          </a:ln>
        </p:spPr>
        <p:txBody>
          <a:bodyPr/>
          <a:lstStyle/>
          <a:p>
            <a:endParaRPr lang="en-US"/>
          </a:p>
        </p:txBody>
      </p:sp>
      <p:sp>
        <p:nvSpPr>
          <p:cNvPr id="174116" name="Line 36"/>
          <p:cNvSpPr>
            <a:spLocks noChangeShapeType="1"/>
          </p:cNvSpPr>
          <p:nvPr/>
        </p:nvSpPr>
        <p:spPr bwMode="auto">
          <a:xfrm flipV="1">
            <a:off x="1825625" y="5192713"/>
            <a:ext cx="1588" cy="42862"/>
          </a:xfrm>
          <a:prstGeom prst="line">
            <a:avLst/>
          </a:prstGeom>
          <a:noFill/>
          <a:ln w="0">
            <a:solidFill>
              <a:srgbClr val="000000"/>
            </a:solidFill>
            <a:round/>
            <a:headEnd/>
            <a:tailEnd/>
          </a:ln>
        </p:spPr>
        <p:txBody>
          <a:bodyPr/>
          <a:lstStyle/>
          <a:p>
            <a:endParaRPr lang="en-US"/>
          </a:p>
        </p:txBody>
      </p:sp>
      <p:sp>
        <p:nvSpPr>
          <p:cNvPr id="174117" name="Line 37"/>
          <p:cNvSpPr>
            <a:spLocks noChangeShapeType="1"/>
          </p:cNvSpPr>
          <p:nvPr/>
        </p:nvSpPr>
        <p:spPr bwMode="auto">
          <a:xfrm flipV="1">
            <a:off x="2722563" y="5192713"/>
            <a:ext cx="1587" cy="42862"/>
          </a:xfrm>
          <a:prstGeom prst="line">
            <a:avLst/>
          </a:prstGeom>
          <a:noFill/>
          <a:ln w="0">
            <a:solidFill>
              <a:srgbClr val="000000"/>
            </a:solidFill>
            <a:round/>
            <a:headEnd/>
            <a:tailEnd/>
          </a:ln>
        </p:spPr>
        <p:txBody>
          <a:bodyPr/>
          <a:lstStyle/>
          <a:p>
            <a:endParaRPr lang="en-US"/>
          </a:p>
        </p:txBody>
      </p:sp>
      <p:sp>
        <p:nvSpPr>
          <p:cNvPr id="174118" name="Line 38"/>
          <p:cNvSpPr>
            <a:spLocks noChangeShapeType="1"/>
          </p:cNvSpPr>
          <p:nvPr/>
        </p:nvSpPr>
        <p:spPr bwMode="auto">
          <a:xfrm flipV="1">
            <a:off x="3627438" y="5192713"/>
            <a:ext cx="1587" cy="42862"/>
          </a:xfrm>
          <a:prstGeom prst="line">
            <a:avLst/>
          </a:prstGeom>
          <a:noFill/>
          <a:ln w="0">
            <a:solidFill>
              <a:srgbClr val="000000"/>
            </a:solidFill>
            <a:round/>
            <a:headEnd/>
            <a:tailEnd/>
          </a:ln>
        </p:spPr>
        <p:txBody>
          <a:bodyPr/>
          <a:lstStyle/>
          <a:p>
            <a:endParaRPr lang="en-US"/>
          </a:p>
        </p:txBody>
      </p:sp>
      <p:sp>
        <p:nvSpPr>
          <p:cNvPr id="174119" name="Line 39"/>
          <p:cNvSpPr>
            <a:spLocks noChangeShapeType="1"/>
          </p:cNvSpPr>
          <p:nvPr/>
        </p:nvSpPr>
        <p:spPr bwMode="auto">
          <a:xfrm flipV="1">
            <a:off x="4522788" y="5192713"/>
            <a:ext cx="1587" cy="42862"/>
          </a:xfrm>
          <a:prstGeom prst="line">
            <a:avLst/>
          </a:prstGeom>
          <a:noFill/>
          <a:ln w="0">
            <a:solidFill>
              <a:srgbClr val="000000"/>
            </a:solidFill>
            <a:round/>
            <a:headEnd/>
            <a:tailEnd/>
          </a:ln>
        </p:spPr>
        <p:txBody>
          <a:bodyPr/>
          <a:lstStyle/>
          <a:p>
            <a:endParaRPr lang="en-US"/>
          </a:p>
        </p:txBody>
      </p:sp>
      <p:sp>
        <p:nvSpPr>
          <p:cNvPr id="174120" name="Line 40"/>
          <p:cNvSpPr>
            <a:spLocks noChangeShapeType="1"/>
          </p:cNvSpPr>
          <p:nvPr/>
        </p:nvSpPr>
        <p:spPr bwMode="auto">
          <a:xfrm flipV="1">
            <a:off x="5427663" y="5192713"/>
            <a:ext cx="1587" cy="42862"/>
          </a:xfrm>
          <a:prstGeom prst="line">
            <a:avLst/>
          </a:prstGeom>
          <a:noFill/>
          <a:ln w="0">
            <a:solidFill>
              <a:srgbClr val="000000"/>
            </a:solidFill>
            <a:round/>
            <a:headEnd/>
            <a:tailEnd/>
          </a:ln>
        </p:spPr>
        <p:txBody>
          <a:bodyPr/>
          <a:lstStyle/>
          <a:p>
            <a:endParaRPr lang="en-US"/>
          </a:p>
        </p:txBody>
      </p:sp>
      <p:sp>
        <p:nvSpPr>
          <p:cNvPr id="174121" name="Rectangle 41"/>
          <p:cNvSpPr>
            <a:spLocks noChangeArrowheads="1"/>
          </p:cNvSpPr>
          <p:nvPr/>
        </p:nvSpPr>
        <p:spPr bwMode="auto">
          <a:xfrm>
            <a:off x="1995488" y="1912938"/>
            <a:ext cx="1738312" cy="212725"/>
          </a:xfrm>
          <a:prstGeom prst="rect">
            <a:avLst/>
          </a:prstGeom>
          <a:noFill/>
          <a:ln w="9525">
            <a:noFill/>
            <a:miter lim="800000"/>
            <a:headEnd/>
            <a:tailEnd/>
          </a:ln>
        </p:spPr>
        <p:txBody>
          <a:bodyPr wrap="none" lIns="0" tIns="0" rIns="0" bIns="0">
            <a:spAutoFit/>
          </a:bodyPr>
          <a:lstStyle/>
          <a:p>
            <a:r>
              <a:rPr lang="en-US" sz="1400">
                <a:solidFill>
                  <a:srgbClr val="000000"/>
                </a:solidFill>
              </a:rPr>
              <a:t>Bits Per RAID Group</a:t>
            </a:r>
            <a:endParaRPr lang="en-US"/>
          </a:p>
        </p:txBody>
      </p:sp>
      <p:sp>
        <p:nvSpPr>
          <p:cNvPr id="174122" name="Rectangle 42"/>
          <p:cNvSpPr>
            <a:spLocks noChangeArrowheads="1"/>
          </p:cNvSpPr>
          <p:nvPr/>
        </p:nvSpPr>
        <p:spPr bwMode="auto">
          <a:xfrm>
            <a:off x="304800" y="5116513"/>
            <a:ext cx="495300" cy="168275"/>
          </a:xfrm>
          <a:prstGeom prst="rect">
            <a:avLst/>
          </a:prstGeom>
          <a:noFill/>
          <a:ln w="9525">
            <a:noFill/>
            <a:miter lim="800000"/>
            <a:headEnd/>
            <a:tailEnd/>
          </a:ln>
        </p:spPr>
        <p:txBody>
          <a:bodyPr wrap="none" lIns="0" tIns="0" rIns="0" bIns="0">
            <a:spAutoFit/>
          </a:bodyPr>
          <a:lstStyle/>
          <a:p>
            <a:r>
              <a:rPr lang="en-US" sz="1100">
                <a:solidFill>
                  <a:srgbClr val="000000"/>
                </a:solidFill>
              </a:rPr>
              <a:t>1.0E+09</a:t>
            </a:r>
            <a:endParaRPr lang="en-US"/>
          </a:p>
        </p:txBody>
      </p:sp>
      <p:sp>
        <p:nvSpPr>
          <p:cNvPr id="174123" name="Rectangle 43"/>
          <p:cNvSpPr>
            <a:spLocks noChangeArrowheads="1"/>
          </p:cNvSpPr>
          <p:nvPr/>
        </p:nvSpPr>
        <p:spPr bwMode="auto">
          <a:xfrm>
            <a:off x="304800" y="4727575"/>
            <a:ext cx="495300" cy="168275"/>
          </a:xfrm>
          <a:prstGeom prst="rect">
            <a:avLst/>
          </a:prstGeom>
          <a:noFill/>
          <a:ln w="9525">
            <a:noFill/>
            <a:miter lim="800000"/>
            <a:headEnd/>
            <a:tailEnd/>
          </a:ln>
        </p:spPr>
        <p:txBody>
          <a:bodyPr wrap="none" lIns="0" tIns="0" rIns="0" bIns="0">
            <a:spAutoFit/>
          </a:bodyPr>
          <a:lstStyle/>
          <a:p>
            <a:r>
              <a:rPr lang="en-US" sz="1100">
                <a:solidFill>
                  <a:srgbClr val="000000"/>
                </a:solidFill>
              </a:rPr>
              <a:t>1.0E+10</a:t>
            </a:r>
            <a:endParaRPr lang="en-US"/>
          </a:p>
        </p:txBody>
      </p:sp>
      <p:sp>
        <p:nvSpPr>
          <p:cNvPr id="174124" name="Rectangle 44"/>
          <p:cNvSpPr>
            <a:spLocks noChangeArrowheads="1"/>
          </p:cNvSpPr>
          <p:nvPr/>
        </p:nvSpPr>
        <p:spPr bwMode="auto">
          <a:xfrm>
            <a:off x="304800" y="4330700"/>
            <a:ext cx="495300" cy="168275"/>
          </a:xfrm>
          <a:prstGeom prst="rect">
            <a:avLst/>
          </a:prstGeom>
          <a:noFill/>
          <a:ln w="9525">
            <a:noFill/>
            <a:miter lim="800000"/>
            <a:headEnd/>
            <a:tailEnd/>
          </a:ln>
        </p:spPr>
        <p:txBody>
          <a:bodyPr wrap="none" lIns="0" tIns="0" rIns="0" bIns="0">
            <a:spAutoFit/>
          </a:bodyPr>
          <a:lstStyle/>
          <a:p>
            <a:r>
              <a:rPr lang="en-US" sz="1100">
                <a:solidFill>
                  <a:srgbClr val="000000"/>
                </a:solidFill>
              </a:rPr>
              <a:t>1.0E+11</a:t>
            </a:r>
            <a:endParaRPr lang="en-US"/>
          </a:p>
        </p:txBody>
      </p:sp>
      <p:sp>
        <p:nvSpPr>
          <p:cNvPr id="174125" name="Rectangle 45"/>
          <p:cNvSpPr>
            <a:spLocks noChangeArrowheads="1"/>
          </p:cNvSpPr>
          <p:nvPr/>
        </p:nvSpPr>
        <p:spPr bwMode="auto">
          <a:xfrm>
            <a:off x="304800" y="3941763"/>
            <a:ext cx="495300" cy="168275"/>
          </a:xfrm>
          <a:prstGeom prst="rect">
            <a:avLst/>
          </a:prstGeom>
          <a:noFill/>
          <a:ln w="9525">
            <a:noFill/>
            <a:miter lim="800000"/>
            <a:headEnd/>
            <a:tailEnd/>
          </a:ln>
        </p:spPr>
        <p:txBody>
          <a:bodyPr wrap="none" lIns="0" tIns="0" rIns="0" bIns="0">
            <a:spAutoFit/>
          </a:bodyPr>
          <a:lstStyle/>
          <a:p>
            <a:r>
              <a:rPr lang="en-US" sz="1100">
                <a:solidFill>
                  <a:srgbClr val="000000"/>
                </a:solidFill>
              </a:rPr>
              <a:t>1.0E+12</a:t>
            </a:r>
            <a:endParaRPr lang="en-US"/>
          </a:p>
        </p:txBody>
      </p:sp>
      <p:sp>
        <p:nvSpPr>
          <p:cNvPr id="174126" name="Rectangle 46"/>
          <p:cNvSpPr>
            <a:spLocks noChangeArrowheads="1"/>
          </p:cNvSpPr>
          <p:nvPr/>
        </p:nvSpPr>
        <p:spPr bwMode="auto">
          <a:xfrm>
            <a:off x="304800" y="3544888"/>
            <a:ext cx="495300" cy="168275"/>
          </a:xfrm>
          <a:prstGeom prst="rect">
            <a:avLst/>
          </a:prstGeom>
          <a:noFill/>
          <a:ln w="9525">
            <a:noFill/>
            <a:miter lim="800000"/>
            <a:headEnd/>
            <a:tailEnd/>
          </a:ln>
        </p:spPr>
        <p:txBody>
          <a:bodyPr wrap="none" lIns="0" tIns="0" rIns="0" bIns="0">
            <a:spAutoFit/>
          </a:bodyPr>
          <a:lstStyle/>
          <a:p>
            <a:r>
              <a:rPr lang="en-US" sz="1100">
                <a:solidFill>
                  <a:srgbClr val="000000"/>
                </a:solidFill>
              </a:rPr>
              <a:t>1.0E+13</a:t>
            </a:r>
            <a:endParaRPr lang="en-US"/>
          </a:p>
        </p:txBody>
      </p:sp>
      <p:sp>
        <p:nvSpPr>
          <p:cNvPr id="174127" name="Rectangle 47"/>
          <p:cNvSpPr>
            <a:spLocks noChangeArrowheads="1"/>
          </p:cNvSpPr>
          <p:nvPr/>
        </p:nvSpPr>
        <p:spPr bwMode="auto">
          <a:xfrm>
            <a:off x="304800" y="3155950"/>
            <a:ext cx="495300" cy="168275"/>
          </a:xfrm>
          <a:prstGeom prst="rect">
            <a:avLst/>
          </a:prstGeom>
          <a:noFill/>
          <a:ln w="9525">
            <a:noFill/>
            <a:miter lim="800000"/>
            <a:headEnd/>
            <a:tailEnd/>
          </a:ln>
        </p:spPr>
        <p:txBody>
          <a:bodyPr wrap="none" lIns="0" tIns="0" rIns="0" bIns="0">
            <a:spAutoFit/>
          </a:bodyPr>
          <a:lstStyle/>
          <a:p>
            <a:r>
              <a:rPr lang="en-US" sz="1100">
                <a:solidFill>
                  <a:srgbClr val="000000"/>
                </a:solidFill>
              </a:rPr>
              <a:t>1.0E+14</a:t>
            </a:r>
            <a:endParaRPr lang="en-US"/>
          </a:p>
        </p:txBody>
      </p:sp>
      <p:sp>
        <p:nvSpPr>
          <p:cNvPr id="174128" name="Rectangle 48"/>
          <p:cNvSpPr>
            <a:spLocks noChangeArrowheads="1"/>
          </p:cNvSpPr>
          <p:nvPr/>
        </p:nvSpPr>
        <p:spPr bwMode="auto">
          <a:xfrm>
            <a:off x="304800" y="2757488"/>
            <a:ext cx="495300" cy="168275"/>
          </a:xfrm>
          <a:prstGeom prst="rect">
            <a:avLst/>
          </a:prstGeom>
          <a:noFill/>
          <a:ln w="9525">
            <a:noFill/>
            <a:miter lim="800000"/>
            <a:headEnd/>
            <a:tailEnd/>
          </a:ln>
        </p:spPr>
        <p:txBody>
          <a:bodyPr wrap="none" lIns="0" tIns="0" rIns="0" bIns="0">
            <a:spAutoFit/>
          </a:bodyPr>
          <a:lstStyle/>
          <a:p>
            <a:r>
              <a:rPr lang="en-US" sz="1100">
                <a:solidFill>
                  <a:srgbClr val="000000"/>
                </a:solidFill>
              </a:rPr>
              <a:t>1.0E+15</a:t>
            </a:r>
            <a:endParaRPr lang="en-US"/>
          </a:p>
        </p:txBody>
      </p:sp>
      <p:sp>
        <p:nvSpPr>
          <p:cNvPr id="174129" name="Rectangle 49"/>
          <p:cNvSpPr>
            <a:spLocks noChangeArrowheads="1"/>
          </p:cNvSpPr>
          <p:nvPr/>
        </p:nvSpPr>
        <p:spPr bwMode="auto">
          <a:xfrm>
            <a:off x="304800" y="2368550"/>
            <a:ext cx="495300" cy="168275"/>
          </a:xfrm>
          <a:prstGeom prst="rect">
            <a:avLst/>
          </a:prstGeom>
          <a:noFill/>
          <a:ln w="9525">
            <a:noFill/>
            <a:miter lim="800000"/>
            <a:headEnd/>
            <a:tailEnd/>
          </a:ln>
        </p:spPr>
        <p:txBody>
          <a:bodyPr wrap="none" lIns="0" tIns="0" rIns="0" bIns="0">
            <a:spAutoFit/>
          </a:bodyPr>
          <a:lstStyle/>
          <a:p>
            <a:r>
              <a:rPr lang="en-US" sz="1100">
                <a:solidFill>
                  <a:srgbClr val="000000"/>
                </a:solidFill>
              </a:rPr>
              <a:t>1.0E+16</a:t>
            </a:r>
            <a:endParaRPr lang="en-US"/>
          </a:p>
        </p:txBody>
      </p:sp>
      <p:sp>
        <p:nvSpPr>
          <p:cNvPr id="174130" name="Rectangle 50"/>
          <p:cNvSpPr>
            <a:spLocks noChangeArrowheads="1"/>
          </p:cNvSpPr>
          <p:nvPr/>
        </p:nvSpPr>
        <p:spPr bwMode="auto">
          <a:xfrm>
            <a:off x="1192213" y="5319713"/>
            <a:ext cx="342900" cy="168275"/>
          </a:xfrm>
          <a:prstGeom prst="rect">
            <a:avLst/>
          </a:prstGeom>
          <a:noFill/>
          <a:ln w="9525">
            <a:noFill/>
            <a:miter lim="800000"/>
            <a:headEnd/>
            <a:tailEnd/>
          </a:ln>
        </p:spPr>
        <p:txBody>
          <a:bodyPr wrap="none" lIns="0" tIns="0" rIns="0" bIns="0">
            <a:spAutoFit/>
          </a:bodyPr>
          <a:lstStyle/>
          <a:p>
            <a:r>
              <a:rPr lang="en-US" sz="1100">
                <a:solidFill>
                  <a:srgbClr val="000000"/>
                </a:solidFill>
              </a:rPr>
              <a:t>36GB</a:t>
            </a:r>
            <a:endParaRPr lang="en-US"/>
          </a:p>
        </p:txBody>
      </p:sp>
      <p:sp>
        <p:nvSpPr>
          <p:cNvPr id="174131" name="Rectangle 51"/>
          <p:cNvSpPr>
            <a:spLocks noChangeArrowheads="1"/>
          </p:cNvSpPr>
          <p:nvPr/>
        </p:nvSpPr>
        <p:spPr bwMode="auto">
          <a:xfrm>
            <a:off x="2097088" y="5319713"/>
            <a:ext cx="342900" cy="168275"/>
          </a:xfrm>
          <a:prstGeom prst="rect">
            <a:avLst/>
          </a:prstGeom>
          <a:noFill/>
          <a:ln w="9525">
            <a:noFill/>
            <a:miter lim="800000"/>
            <a:headEnd/>
            <a:tailEnd/>
          </a:ln>
        </p:spPr>
        <p:txBody>
          <a:bodyPr wrap="none" lIns="0" tIns="0" rIns="0" bIns="0">
            <a:spAutoFit/>
          </a:bodyPr>
          <a:lstStyle/>
          <a:p>
            <a:r>
              <a:rPr lang="en-US" sz="1100">
                <a:solidFill>
                  <a:srgbClr val="000000"/>
                </a:solidFill>
              </a:rPr>
              <a:t>73GB</a:t>
            </a:r>
            <a:endParaRPr lang="en-US"/>
          </a:p>
        </p:txBody>
      </p:sp>
      <p:sp>
        <p:nvSpPr>
          <p:cNvPr id="174132" name="Rectangle 52"/>
          <p:cNvSpPr>
            <a:spLocks noChangeArrowheads="1"/>
          </p:cNvSpPr>
          <p:nvPr/>
        </p:nvSpPr>
        <p:spPr bwMode="auto">
          <a:xfrm>
            <a:off x="2967038" y="5319713"/>
            <a:ext cx="419100" cy="168275"/>
          </a:xfrm>
          <a:prstGeom prst="rect">
            <a:avLst/>
          </a:prstGeom>
          <a:noFill/>
          <a:ln w="9525">
            <a:noFill/>
            <a:miter lim="800000"/>
            <a:headEnd/>
            <a:tailEnd/>
          </a:ln>
        </p:spPr>
        <p:txBody>
          <a:bodyPr wrap="none" lIns="0" tIns="0" rIns="0" bIns="0">
            <a:spAutoFit/>
          </a:bodyPr>
          <a:lstStyle/>
          <a:p>
            <a:r>
              <a:rPr lang="en-US" sz="1100">
                <a:solidFill>
                  <a:srgbClr val="000000"/>
                </a:solidFill>
              </a:rPr>
              <a:t>147GB</a:t>
            </a:r>
            <a:endParaRPr lang="en-US"/>
          </a:p>
        </p:txBody>
      </p:sp>
      <p:sp>
        <p:nvSpPr>
          <p:cNvPr id="174133" name="Rectangle 53"/>
          <p:cNvSpPr>
            <a:spLocks noChangeArrowheads="1"/>
          </p:cNvSpPr>
          <p:nvPr/>
        </p:nvSpPr>
        <p:spPr bwMode="auto">
          <a:xfrm>
            <a:off x="3863975" y="5319713"/>
            <a:ext cx="419100" cy="168275"/>
          </a:xfrm>
          <a:prstGeom prst="rect">
            <a:avLst/>
          </a:prstGeom>
          <a:noFill/>
          <a:ln w="9525">
            <a:noFill/>
            <a:miter lim="800000"/>
            <a:headEnd/>
            <a:tailEnd/>
          </a:ln>
        </p:spPr>
        <p:txBody>
          <a:bodyPr wrap="none" lIns="0" tIns="0" rIns="0" bIns="0">
            <a:spAutoFit/>
          </a:bodyPr>
          <a:lstStyle/>
          <a:p>
            <a:r>
              <a:rPr lang="en-US" sz="1100">
                <a:solidFill>
                  <a:srgbClr val="000000"/>
                </a:solidFill>
              </a:rPr>
              <a:t>250GB</a:t>
            </a:r>
            <a:endParaRPr lang="en-US"/>
          </a:p>
        </p:txBody>
      </p:sp>
      <p:sp>
        <p:nvSpPr>
          <p:cNvPr id="174134" name="Rectangle 54"/>
          <p:cNvSpPr>
            <a:spLocks noChangeArrowheads="1"/>
          </p:cNvSpPr>
          <p:nvPr/>
        </p:nvSpPr>
        <p:spPr bwMode="auto">
          <a:xfrm>
            <a:off x="4767263" y="5319713"/>
            <a:ext cx="419100" cy="168275"/>
          </a:xfrm>
          <a:prstGeom prst="rect">
            <a:avLst/>
          </a:prstGeom>
          <a:noFill/>
          <a:ln w="9525">
            <a:noFill/>
            <a:miter lim="800000"/>
            <a:headEnd/>
            <a:tailEnd/>
          </a:ln>
        </p:spPr>
        <p:txBody>
          <a:bodyPr wrap="none" lIns="0" tIns="0" rIns="0" bIns="0">
            <a:spAutoFit/>
          </a:bodyPr>
          <a:lstStyle/>
          <a:p>
            <a:r>
              <a:rPr lang="en-US" sz="1100">
                <a:solidFill>
                  <a:srgbClr val="000000"/>
                </a:solidFill>
              </a:rPr>
              <a:t>300GB</a:t>
            </a:r>
            <a:endParaRPr lang="en-US"/>
          </a:p>
        </p:txBody>
      </p:sp>
      <p:sp>
        <p:nvSpPr>
          <p:cNvPr id="174135" name="Rectangle 55"/>
          <p:cNvSpPr>
            <a:spLocks noChangeArrowheads="1"/>
          </p:cNvSpPr>
          <p:nvPr/>
        </p:nvSpPr>
        <p:spPr bwMode="auto">
          <a:xfrm>
            <a:off x="195263" y="1778000"/>
            <a:ext cx="5308600" cy="3829050"/>
          </a:xfrm>
          <a:prstGeom prst="rect">
            <a:avLst/>
          </a:prstGeom>
          <a:noFill/>
          <a:ln w="7938">
            <a:solidFill>
              <a:srgbClr val="000000"/>
            </a:solidFill>
            <a:miter lim="800000"/>
            <a:headEnd/>
            <a:tailEnd/>
          </a:ln>
        </p:spPr>
        <p:txBody>
          <a:bodyPr/>
          <a:lstStyle/>
          <a:p>
            <a:endParaRPr lang="en-US"/>
          </a:p>
        </p:txBody>
      </p:sp>
      <p:grpSp>
        <p:nvGrpSpPr>
          <p:cNvPr id="2" name="Group 321"/>
          <p:cNvGrpSpPr>
            <a:grpSpLocks/>
          </p:cNvGrpSpPr>
          <p:nvPr/>
        </p:nvGrpSpPr>
        <p:grpSpPr bwMode="auto">
          <a:xfrm>
            <a:off x="922338" y="2817813"/>
            <a:ext cx="4521200" cy="422275"/>
            <a:chOff x="581" y="1775"/>
            <a:chExt cx="2848" cy="266"/>
          </a:xfrm>
        </p:grpSpPr>
        <p:grpSp>
          <p:nvGrpSpPr>
            <p:cNvPr id="3" name="Group 256"/>
            <p:cNvGrpSpPr>
              <a:grpSpLocks/>
            </p:cNvGrpSpPr>
            <p:nvPr/>
          </p:nvGrpSpPr>
          <p:grpSpPr bwMode="auto">
            <a:xfrm>
              <a:off x="581" y="1775"/>
              <a:ext cx="2156" cy="266"/>
              <a:chOff x="581" y="1775"/>
              <a:chExt cx="2156" cy="266"/>
            </a:xfrm>
          </p:grpSpPr>
          <p:sp>
            <p:nvSpPr>
              <p:cNvPr id="174136" name="Rectangle 56"/>
              <p:cNvSpPr>
                <a:spLocks noChangeArrowheads="1"/>
              </p:cNvSpPr>
              <p:nvPr/>
            </p:nvSpPr>
            <p:spPr bwMode="auto">
              <a:xfrm>
                <a:off x="581" y="1775"/>
                <a:ext cx="10" cy="266"/>
              </a:xfrm>
              <a:prstGeom prst="rect">
                <a:avLst/>
              </a:prstGeom>
              <a:solidFill>
                <a:srgbClr val="3366CC"/>
              </a:solidFill>
              <a:ln w="9525">
                <a:noFill/>
                <a:miter lim="800000"/>
                <a:headEnd/>
                <a:tailEnd/>
              </a:ln>
            </p:spPr>
            <p:txBody>
              <a:bodyPr/>
              <a:lstStyle/>
              <a:p>
                <a:endParaRPr lang="en-US"/>
              </a:p>
            </p:txBody>
          </p:sp>
          <p:sp>
            <p:nvSpPr>
              <p:cNvPr id="174137" name="Rectangle 57"/>
              <p:cNvSpPr>
                <a:spLocks noChangeArrowheads="1"/>
              </p:cNvSpPr>
              <p:nvPr/>
            </p:nvSpPr>
            <p:spPr bwMode="auto">
              <a:xfrm>
                <a:off x="591" y="1775"/>
                <a:ext cx="11" cy="266"/>
              </a:xfrm>
              <a:prstGeom prst="rect">
                <a:avLst/>
              </a:prstGeom>
              <a:solidFill>
                <a:srgbClr val="3366CC"/>
              </a:solidFill>
              <a:ln w="9525">
                <a:noFill/>
                <a:miter lim="800000"/>
                <a:headEnd/>
                <a:tailEnd/>
              </a:ln>
            </p:spPr>
            <p:txBody>
              <a:bodyPr/>
              <a:lstStyle/>
              <a:p>
                <a:endParaRPr lang="en-US"/>
              </a:p>
            </p:txBody>
          </p:sp>
          <p:sp>
            <p:nvSpPr>
              <p:cNvPr id="174138" name="Rectangle 58"/>
              <p:cNvSpPr>
                <a:spLocks noChangeArrowheads="1"/>
              </p:cNvSpPr>
              <p:nvPr/>
            </p:nvSpPr>
            <p:spPr bwMode="auto">
              <a:xfrm>
                <a:off x="602" y="1775"/>
                <a:ext cx="11" cy="266"/>
              </a:xfrm>
              <a:prstGeom prst="rect">
                <a:avLst/>
              </a:prstGeom>
              <a:solidFill>
                <a:srgbClr val="3366CC"/>
              </a:solidFill>
              <a:ln w="9525">
                <a:noFill/>
                <a:miter lim="800000"/>
                <a:headEnd/>
                <a:tailEnd/>
              </a:ln>
            </p:spPr>
            <p:txBody>
              <a:bodyPr/>
              <a:lstStyle/>
              <a:p>
                <a:endParaRPr lang="en-US"/>
              </a:p>
            </p:txBody>
          </p:sp>
          <p:sp>
            <p:nvSpPr>
              <p:cNvPr id="174139" name="Rectangle 59"/>
              <p:cNvSpPr>
                <a:spLocks noChangeArrowheads="1"/>
              </p:cNvSpPr>
              <p:nvPr/>
            </p:nvSpPr>
            <p:spPr bwMode="auto">
              <a:xfrm>
                <a:off x="613" y="1775"/>
                <a:ext cx="10" cy="266"/>
              </a:xfrm>
              <a:prstGeom prst="rect">
                <a:avLst/>
              </a:prstGeom>
              <a:solidFill>
                <a:srgbClr val="3366CC"/>
              </a:solidFill>
              <a:ln w="9525">
                <a:noFill/>
                <a:miter lim="800000"/>
                <a:headEnd/>
                <a:tailEnd/>
              </a:ln>
            </p:spPr>
            <p:txBody>
              <a:bodyPr/>
              <a:lstStyle/>
              <a:p>
                <a:endParaRPr lang="en-US"/>
              </a:p>
            </p:txBody>
          </p:sp>
          <p:sp>
            <p:nvSpPr>
              <p:cNvPr id="174140" name="Rectangle 60"/>
              <p:cNvSpPr>
                <a:spLocks noChangeArrowheads="1"/>
              </p:cNvSpPr>
              <p:nvPr/>
            </p:nvSpPr>
            <p:spPr bwMode="auto">
              <a:xfrm>
                <a:off x="623" y="1775"/>
                <a:ext cx="11" cy="266"/>
              </a:xfrm>
              <a:prstGeom prst="rect">
                <a:avLst/>
              </a:prstGeom>
              <a:solidFill>
                <a:srgbClr val="3366CC"/>
              </a:solidFill>
              <a:ln w="9525">
                <a:noFill/>
                <a:miter lim="800000"/>
                <a:headEnd/>
                <a:tailEnd/>
              </a:ln>
            </p:spPr>
            <p:txBody>
              <a:bodyPr/>
              <a:lstStyle/>
              <a:p>
                <a:endParaRPr lang="en-US"/>
              </a:p>
            </p:txBody>
          </p:sp>
          <p:sp>
            <p:nvSpPr>
              <p:cNvPr id="174141" name="Rectangle 61"/>
              <p:cNvSpPr>
                <a:spLocks noChangeArrowheads="1"/>
              </p:cNvSpPr>
              <p:nvPr/>
            </p:nvSpPr>
            <p:spPr bwMode="auto">
              <a:xfrm>
                <a:off x="634" y="1775"/>
                <a:ext cx="10" cy="266"/>
              </a:xfrm>
              <a:prstGeom prst="rect">
                <a:avLst/>
              </a:prstGeom>
              <a:solidFill>
                <a:srgbClr val="3366CC"/>
              </a:solidFill>
              <a:ln w="9525">
                <a:noFill/>
                <a:miter lim="800000"/>
                <a:headEnd/>
                <a:tailEnd/>
              </a:ln>
            </p:spPr>
            <p:txBody>
              <a:bodyPr/>
              <a:lstStyle/>
              <a:p>
                <a:endParaRPr lang="en-US"/>
              </a:p>
            </p:txBody>
          </p:sp>
          <p:sp>
            <p:nvSpPr>
              <p:cNvPr id="174142" name="Rectangle 62"/>
              <p:cNvSpPr>
                <a:spLocks noChangeArrowheads="1"/>
              </p:cNvSpPr>
              <p:nvPr/>
            </p:nvSpPr>
            <p:spPr bwMode="auto">
              <a:xfrm>
                <a:off x="644" y="1775"/>
                <a:ext cx="11" cy="266"/>
              </a:xfrm>
              <a:prstGeom prst="rect">
                <a:avLst/>
              </a:prstGeom>
              <a:solidFill>
                <a:srgbClr val="3366CC"/>
              </a:solidFill>
              <a:ln w="9525">
                <a:noFill/>
                <a:miter lim="800000"/>
                <a:headEnd/>
                <a:tailEnd/>
              </a:ln>
            </p:spPr>
            <p:txBody>
              <a:bodyPr/>
              <a:lstStyle/>
              <a:p>
                <a:endParaRPr lang="en-US"/>
              </a:p>
            </p:txBody>
          </p:sp>
          <p:sp>
            <p:nvSpPr>
              <p:cNvPr id="174143" name="Rectangle 63"/>
              <p:cNvSpPr>
                <a:spLocks noChangeArrowheads="1"/>
              </p:cNvSpPr>
              <p:nvPr/>
            </p:nvSpPr>
            <p:spPr bwMode="auto">
              <a:xfrm>
                <a:off x="655" y="1775"/>
                <a:ext cx="11" cy="266"/>
              </a:xfrm>
              <a:prstGeom prst="rect">
                <a:avLst/>
              </a:prstGeom>
              <a:solidFill>
                <a:srgbClr val="3366CC"/>
              </a:solidFill>
              <a:ln w="9525">
                <a:noFill/>
                <a:miter lim="800000"/>
                <a:headEnd/>
                <a:tailEnd/>
              </a:ln>
            </p:spPr>
            <p:txBody>
              <a:bodyPr/>
              <a:lstStyle/>
              <a:p>
                <a:endParaRPr lang="en-US"/>
              </a:p>
            </p:txBody>
          </p:sp>
          <p:sp>
            <p:nvSpPr>
              <p:cNvPr id="174144" name="Rectangle 64"/>
              <p:cNvSpPr>
                <a:spLocks noChangeArrowheads="1"/>
              </p:cNvSpPr>
              <p:nvPr/>
            </p:nvSpPr>
            <p:spPr bwMode="auto">
              <a:xfrm>
                <a:off x="666" y="1775"/>
                <a:ext cx="10" cy="266"/>
              </a:xfrm>
              <a:prstGeom prst="rect">
                <a:avLst/>
              </a:prstGeom>
              <a:solidFill>
                <a:srgbClr val="3366CC"/>
              </a:solidFill>
              <a:ln w="9525">
                <a:noFill/>
                <a:miter lim="800000"/>
                <a:headEnd/>
                <a:tailEnd/>
              </a:ln>
            </p:spPr>
            <p:txBody>
              <a:bodyPr/>
              <a:lstStyle/>
              <a:p>
                <a:endParaRPr lang="en-US"/>
              </a:p>
            </p:txBody>
          </p:sp>
          <p:sp>
            <p:nvSpPr>
              <p:cNvPr id="174145" name="Rectangle 65"/>
              <p:cNvSpPr>
                <a:spLocks noChangeArrowheads="1"/>
              </p:cNvSpPr>
              <p:nvPr/>
            </p:nvSpPr>
            <p:spPr bwMode="auto">
              <a:xfrm>
                <a:off x="676" y="1775"/>
                <a:ext cx="11" cy="266"/>
              </a:xfrm>
              <a:prstGeom prst="rect">
                <a:avLst/>
              </a:prstGeom>
              <a:solidFill>
                <a:srgbClr val="3366CC"/>
              </a:solidFill>
              <a:ln w="9525">
                <a:noFill/>
                <a:miter lim="800000"/>
                <a:headEnd/>
                <a:tailEnd/>
              </a:ln>
            </p:spPr>
            <p:txBody>
              <a:bodyPr/>
              <a:lstStyle/>
              <a:p>
                <a:endParaRPr lang="en-US"/>
              </a:p>
            </p:txBody>
          </p:sp>
          <p:sp>
            <p:nvSpPr>
              <p:cNvPr id="174146" name="Rectangle 66"/>
              <p:cNvSpPr>
                <a:spLocks noChangeArrowheads="1"/>
              </p:cNvSpPr>
              <p:nvPr/>
            </p:nvSpPr>
            <p:spPr bwMode="auto">
              <a:xfrm>
                <a:off x="687" y="1775"/>
                <a:ext cx="11" cy="266"/>
              </a:xfrm>
              <a:prstGeom prst="rect">
                <a:avLst/>
              </a:prstGeom>
              <a:solidFill>
                <a:srgbClr val="3366CC"/>
              </a:solidFill>
              <a:ln w="9525">
                <a:noFill/>
                <a:miter lim="800000"/>
                <a:headEnd/>
                <a:tailEnd/>
              </a:ln>
            </p:spPr>
            <p:txBody>
              <a:bodyPr/>
              <a:lstStyle/>
              <a:p>
                <a:endParaRPr lang="en-US"/>
              </a:p>
            </p:txBody>
          </p:sp>
          <p:sp>
            <p:nvSpPr>
              <p:cNvPr id="174147" name="Rectangle 67"/>
              <p:cNvSpPr>
                <a:spLocks noChangeArrowheads="1"/>
              </p:cNvSpPr>
              <p:nvPr/>
            </p:nvSpPr>
            <p:spPr bwMode="auto">
              <a:xfrm>
                <a:off x="698" y="1775"/>
                <a:ext cx="10" cy="266"/>
              </a:xfrm>
              <a:prstGeom prst="rect">
                <a:avLst/>
              </a:prstGeom>
              <a:solidFill>
                <a:srgbClr val="3366CC"/>
              </a:solidFill>
              <a:ln w="9525">
                <a:noFill/>
                <a:miter lim="800000"/>
                <a:headEnd/>
                <a:tailEnd/>
              </a:ln>
            </p:spPr>
            <p:txBody>
              <a:bodyPr/>
              <a:lstStyle/>
              <a:p>
                <a:endParaRPr lang="en-US"/>
              </a:p>
            </p:txBody>
          </p:sp>
          <p:sp>
            <p:nvSpPr>
              <p:cNvPr id="174148" name="Rectangle 68"/>
              <p:cNvSpPr>
                <a:spLocks noChangeArrowheads="1"/>
              </p:cNvSpPr>
              <p:nvPr/>
            </p:nvSpPr>
            <p:spPr bwMode="auto">
              <a:xfrm>
                <a:off x="708" y="1775"/>
                <a:ext cx="11" cy="266"/>
              </a:xfrm>
              <a:prstGeom prst="rect">
                <a:avLst/>
              </a:prstGeom>
              <a:solidFill>
                <a:srgbClr val="3366CC"/>
              </a:solidFill>
              <a:ln w="9525">
                <a:noFill/>
                <a:miter lim="800000"/>
                <a:headEnd/>
                <a:tailEnd/>
              </a:ln>
            </p:spPr>
            <p:txBody>
              <a:bodyPr/>
              <a:lstStyle/>
              <a:p>
                <a:endParaRPr lang="en-US"/>
              </a:p>
            </p:txBody>
          </p:sp>
          <p:sp>
            <p:nvSpPr>
              <p:cNvPr id="174149" name="Rectangle 69"/>
              <p:cNvSpPr>
                <a:spLocks noChangeArrowheads="1"/>
              </p:cNvSpPr>
              <p:nvPr/>
            </p:nvSpPr>
            <p:spPr bwMode="auto">
              <a:xfrm>
                <a:off x="719" y="1775"/>
                <a:ext cx="11" cy="266"/>
              </a:xfrm>
              <a:prstGeom prst="rect">
                <a:avLst/>
              </a:prstGeom>
              <a:solidFill>
                <a:srgbClr val="3366CC"/>
              </a:solidFill>
              <a:ln w="9525">
                <a:noFill/>
                <a:miter lim="800000"/>
                <a:headEnd/>
                <a:tailEnd/>
              </a:ln>
            </p:spPr>
            <p:txBody>
              <a:bodyPr/>
              <a:lstStyle/>
              <a:p>
                <a:endParaRPr lang="en-US"/>
              </a:p>
            </p:txBody>
          </p:sp>
          <p:sp>
            <p:nvSpPr>
              <p:cNvPr id="174150" name="Rectangle 70"/>
              <p:cNvSpPr>
                <a:spLocks noChangeArrowheads="1"/>
              </p:cNvSpPr>
              <p:nvPr/>
            </p:nvSpPr>
            <p:spPr bwMode="auto">
              <a:xfrm>
                <a:off x="730" y="1775"/>
                <a:ext cx="10" cy="266"/>
              </a:xfrm>
              <a:prstGeom prst="rect">
                <a:avLst/>
              </a:prstGeom>
              <a:solidFill>
                <a:srgbClr val="3366CC"/>
              </a:solidFill>
              <a:ln w="9525">
                <a:noFill/>
                <a:miter lim="800000"/>
                <a:headEnd/>
                <a:tailEnd/>
              </a:ln>
            </p:spPr>
            <p:txBody>
              <a:bodyPr/>
              <a:lstStyle/>
              <a:p>
                <a:endParaRPr lang="en-US"/>
              </a:p>
            </p:txBody>
          </p:sp>
          <p:sp>
            <p:nvSpPr>
              <p:cNvPr id="174151" name="Rectangle 71"/>
              <p:cNvSpPr>
                <a:spLocks noChangeArrowheads="1"/>
              </p:cNvSpPr>
              <p:nvPr/>
            </p:nvSpPr>
            <p:spPr bwMode="auto">
              <a:xfrm>
                <a:off x="740" y="1775"/>
                <a:ext cx="11" cy="266"/>
              </a:xfrm>
              <a:prstGeom prst="rect">
                <a:avLst/>
              </a:prstGeom>
              <a:solidFill>
                <a:srgbClr val="3366CC"/>
              </a:solidFill>
              <a:ln w="9525">
                <a:noFill/>
                <a:miter lim="800000"/>
                <a:headEnd/>
                <a:tailEnd/>
              </a:ln>
            </p:spPr>
            <p:txBody>
              <a:bodyPr/>
              <a:lstStyle/>
              <a:p>
                <a:endParaRPr lang="en-US"/>
              </a:p>
            </p:txBody>
          </p:sp>
          <p:sp>
            <p:nvSpPr>
              <p:cNvPr id="174152" name="Rectangle 72"/>
              <p:cNvSpPr>
                <a:spLocks noChangeArrowheads="1"/>
              </p:cNvSpPr>
              <p:nvPr/>
            </p:nvSpPr>
            <p:spPr bwMode="auto">
              <a:xfrm>
                <a:off x="751" y="1775"/>
                <a:ext cx="11" cy="266"/>
              </a:xfrm>
              <a:prstGeom prst="rect">
                <a:avLst/>
              </a:prstGeom>
              <a:solidFill>
                <a:srgbClr val="3366CC"/>
              </a:solidFill>
              <a:ln w="9525">
                <a:noFill/>
                <a:miter lim="800000"/>
                <a:headEnd/>
                <a:tailEnd/>
              </a:ln>
            </p:spPr>
            <p:txBody>
              <a:bodyPr/>
              <a:lstStyle/>
              <a:p>
                <a:endParaRPr lang="en-US"/>
              </a:p>
            </p:txBody>
          </p:sp>
          <p:sp>
            <p:nvSpPr>
              <p:cNvPr id="174153" name="Rectangle 73"/>
              <p:cNvSpPr>
                <a:spLocks noChangeArrowheads="1"/>
              </p:cNvSpPr>
              <p:nvPr/>
            </p:nvSpPr>
            <p:spPr bwMode="auto">
              <a:xfrm>
                <a:off x="762" y="1775"/>
                <a:ext cx="10" cy="266"/>
              </a:xfrm>
              <a:prstGeom prst="rect">
                <a:avLst/>
              </a:prstGeom>
              <a:solidFill>
                <a:srgbClr val="3366CC"/>
              </a:solidFill>
              <a:ln w="9525">
                <a:noFill/>
                <a:miter lim="800000"/>
                <a:headEnd/>
                <a:tailEnd/>
              </a:ln>
            </p:spPr>
            <p:txBody>
              <a:bodyPr/>
              <a:lstStyle/>
              <a:p>
                <a:endParaRPr lang="en-US"/>
              </a:p>
            </p:txBody>
          </p:sp>
          <p:sp>
            <p:nvSpPr>
              <p:cNvPr id="174154" name="Rectangle 74"/>
              <p:cNvSpPr>
                <a:spLocks noChangeArrowheads="1"/>
              </p:cNvSpPr>
              <p:nvPr/>
            </p:nvSpPr>
            <p:spPr bwMode="auto">
              <a:xfrm>
                <a:off x="772" y="1775"/>
                <a:ext cx="16" cy="266"/>
              </a:xfrm>
              <a:prstGeom prst="rect">
                <a:avLst/>
              </a:prstGeom>
              <a:solidFill>
                <a:srgbClr val="3366CC"/>
              </a:solidFill>
              <a:ln w="9525">
                <a:noFill/>
                <a:miter lim="800000"/>
                <a:headEnd/>
                <a:tailEnd/>
              </a:ln>
            </p:spPr>
            <p:txBody>
              <a:bodyPr/>
              <a:lstStyle/>
              <a:p>
                <a:endParaRPr lang="en-US"/>
              </a:p>
            </p:txBody>
          </p:sp>
          <p:sp>
            <p:nvSpPr>
              <p:cNvPr id="174155" name="Rectangle 75"/>
              <p:cNvSpPr>
                <a:spLocks noChangeArrowheads="1"/>
              </p:cNvSpPr>
              <p:nvPr/>
            </p:nvSpPr>
            <p:spPr bwMode="auto">
              <a:xfrm>
                <a:off x="788" y="1775"/>
                <a:ext cx="11" cy="266"/>
              </a:xfrm>
              <a:prstGeom prst="rect">
                <a:avLst/>
              </a:prstGeom>
              <a:solidFill>
                <a:srgbClr val="3366CC"/>
              </a:solidFill>
              <a:ln w="9525">
                <a:noFill/>
                <a:miter lim="800000"/>
                <a:headEnd/>
                <a:tailEnd/>
              </a:ln>
            </p:spPr>
            <p:txBody>
              <a:bodyPr/>
              <a:lstStyle/>
              <a:p>
                <a:endParaRPr lang="en-US"/>
              </a:p>
            </p:txBody>
          </p:sp>
          <p:sp>
            <p:nvSpPr>
              <p:cNvPr id="174156" name="Rectangle 76"/>
              <p:cNvSpPr>
                <a:spLocks noChangeArrowheads="1"/>
              </p:cNvSpPr>
              <p:nvPr/>
            </p:nvSpPr>
            <p:spPr bwMode="auto">
              <a:xfrm>
                <a:off x="799" y="1775"/>
                <a:ext cx="11" cy="266"/>
              </a:xfrm>
              <a:prstGeom prst="rect">
                <a:avLst/>
              </a:prstGeom>
              <a:solidFill>
                <a:srgbClr val="3366CC"/>
              </a:solidFill>
              <a:ln w="9525">
                <a:noFill/>
                <a:miter lim="800000"/>
                <a:headEnd/>
                <a:tailEnd/>
              </a:ln>
            </p:spPr>
            <p:txBody>
              <a:bodyPr/>
              <a:lstStyle/>
              <a:p>
                <a:endParaRPr lang="en-US"/>
              </a:p>
            </p:txBody>
          </p:sp>
          <p:sp>
            <p:nvSpPr>
              <p:cNvPr id="174157" name="Rectangle 77"/>
              <p:cNvSpPr>
                <a:spLocks noChangeArrowheads="1"/>
              </p:cNvSpPr>
              <p:nvPr/>
            </p:nvSpPr>
            <p:spPr bwMode="auto">
              <a:xfrm>
                <a:off x="810" y="1775"/>
                <a:ext cx="10" cy="266"/>
              </a:xfrm>
              <a:prstGeom prst="rect">
                <a:avLst/>
              </a:prstGeom>
              <a:solidFill>
                <a:srgbClr val="3366CC"/>
              </a:solidFill>
              <a:ln w="9525">
                <a:noFill/>
                <a:miter lim="800000"/>
                <a:headEnd/>
                <a:tailEnd/>
              </a:ln>
            </p:spPr>
            <p:txBody>
              <a:bodyPr/>
              <a:lstStyle/>
              <a:p>
                <a:endParaRPr lang="en-US"/>
              </a:p>
            </p:txBody>
          </p:sp>
          <p:sp>
            <p:nvSpPr>
              <p:cNvPr id="174158" name="Rectangle 78"/>
              <p:cNvSpPr>
                <a:spLocks noChangeArrowheads="1"/>
              </p:cNvSpPr>
              <p:nvPr/>
            </p:nvSpPr>
            <p:spPr bwMode="auto">
              <a:xfrm>
                <a:off x="820" y="1775"/>
                <a:ext cx="11" cy="266"/>
              </a:xfrm>
              <a:prstGeom prst="rect">
                <a:avLst/>
              </a:prstGeom>
              <a:solidFill>
                <a:srgbClr val="3366CC"/>
              </a:solidFill>
              <a:ln w="9525">
                <a:noFill/>
                <a:miter lim="800000"/>
                <a:headEnd/>
                <a:tailEnd/>
              </a:ln>
            </p:spPr>
            <p:txBody>
              <a:bodyPr/>
              <a:lstStyle/>
              <a:p>
                <a:endParaRPr lang="en-US"/>
              </a:p>
            </p:txBody>
          </p:sp>
          <p:sp>
            <p:nvSpPr>
              <p:cNvPr id="174159" name="Rectangle 79"/>
              <p:cNvSpPr>
                <a:spLocks noChangeArrowheads="1"/>
              </p:cNvSpPr>
              <p:nvPr/>
            </p:nvSpPr>
            <p:spPr bwMode="auto">
              <a:xfrm>
                <a:off x="831" y="1775"/>
                <a:ext cx="10" cy="266"/>
              </a:xfrm>
              <a:prstGeom prst="rect">
                <a:avLst/>
              </a:prstGeom>
              <a:solidFill>
                <a:srgbClr val="3366CC"/>
              </a:solidFill>
              <a:ln w="9525">
                <a:noFill/>
                <a:miter lim="800000"/>
                <a:headEnd/>
                <a:tailEnd/>
              </a:ln>
            </p:spPr>
            <p:txBody>
              <a:bodyPr/>
              <a:lstStyle/>
              <a:p>
                <a:endParaRPr lang="en-US"/>
              </a:p>
            </p:txBody>
          </p:sp>
          <p:sp>
            <p:nvSpPr>
              <p:cNvPr id="174160" name="Rectangle 80"/>
              <p:cNvSpPr>
                <a:spLocks noChangeArrowheads="1"/>
              </p:cNvSpPr>
              <p:nvPr/>
            </p:nvSpPr>
            <p:spPr bwMode="auto">
              <a:xfrm>
                <a:off x="841" y="1775"/>
                <a:ext cx="11" cy="266"/>
              </a:xfrm>
              <a:prstGeom prst="rect">
                <a:avLst/>
              </a:prstGeom>
              <a:solidFill>
                <a:srgbClr val="3366CC"/>
              </a:solidFill>
              <a:ln w="9525">
                <a:noFill/>
                <a:miter lim="800000"/>
                <a:headEnd/>
                <a:tailEnd/>
              </a:ln>
            </p:spPr>
            <p:txBody>
              <a:bodyPr/>
              <a:lstStyle/>
              <a:p>
                <a:endParaRPr lang="en-US"/>
              </a:p>
            </p:txBody>
          </p:sp>
          <p:sp>
            <p:nvSpPr>
              <p:cNvPr id="174161" name="Rectangle 81"/>
              <p:cNvSpPr>
                <a:spLocks noChangeArrowheads="1"/>
              </p:cNvSpPr>
              <p:nvPr/>
            </p:nvSpPr>
            <p:spPr bwMode="auto">
              <a:xfrm>
                <a:off x="852" y="1775"/>
                <a:ext cx="11" cy="266"/>
              </a:xfrm>
              <a:prstGeom prst="rect">
                <a:avLst/>
              </a:prstGeom>
              <a:solidFill>
                <a:srgbClr val="3366CC"/>
              </a:solidFill>
              <a:ln w="9525">
                <a:noFill/>
                <a:miter lim="800000"/>
                <a:headEnd/>
                <a:tailEnd/>
              </a:ln>
            </p:spPr>
            <p:txBody>
              <a:bodyPr/>
              <a:lstStyle/>
              <a:p>
                <a:endParaRPr lang="en-US"/>
              </a:p>
            </p:txBody>
          </p:sp>
          <p:sp>
            <p:nvSpPr>
              <p:cNvPr id="174162" name="Rectangle 82"/>
              <p:cNvSpPr>
                <a:spLocks noChangeArrowheads="1"/>
              </p:cNvSpPr>
              <p:nvPr/>
            </p:nvSpPr>
            <p:spPr bwMode="auto">
              <a:xfrm>
                <a:off x="863" y="1775"/>
                <a:ext cx="10" cy="266"/>
              </a:xfrm>
              <a:prstGeom prst="rect">
                <a:avLst/>
              </a:prstGeom>
              <a:solidFill>
                <a:srgbClr val="3366CC"/>
              </a:solidFill>
              <a:ln w="9525">
                <a:noFill/>
                <a:miter lim="800000"/>
                <a:headEnd/>
                <a:tailEnd/>
              </a:ln>
            </p:spPr>
            <p:txBody>
              <a:bodyPr/>
              <a:lstStyle/>
              <a:p>
                <a:endParaRPr lang="en-US"/>
              </a:p>
            </p:txBody>
          </p:sp>
          <p:sp>
            <p:nvSpPr>
              <p:cNvPr id="174163" name="Rectangle 83"/>
              <p:cNvSpPr>
                <a:spLocks noChangeArrowheads="1"/>
              </p:cNvSpPr>
              <p:nvPr/>
            </p:nvSpPr>
            <p:spPr bwMode="auto">
              <a:xfrm>
                <a:off x="873" y="1775"/>
                <a:ext cx="11" cy="266"/>
              </a:xfrm>
              <a:prstGeom prst="rect">
                <a:avLst/>
              </a:prstGeom>
              <a:solidFill>
                <a:srgbClr val="3366CC"/>
              </a:solidFill>
              <a:ln w="9525">
                <a:noFill/>
                <a:miter lim="800000"/>
                <a:headEnd/>
                <a:tailEnd/>
              </a:ln>
            </p:spPr>
            <p:txBody>
              <a:bodyPr/>
              <a:lstStyle/>
              <a:p>
                <a:endParaRPr lang="en-US"/>
              </a:p>
            </p:txBody>
          </p:sp>
          <p:sp>
            <p:nvSpPr>
              <p:cNvPr id="174164" name="Rectangle 84"/>
              <p:cNvSpPr>
                <a:spLocks noChangeArrowheads="1"/>
              </p:cNvSpPr>
              <p:nvPr/>
            </p:nvSpPr>
            <p:spPr bwMode="auto">
              <a:xfrm>
                <a:off x="884" y="1775"/>
                <a:ext cx="11" cy="266"/>
              </a:xfrm>
              <a:prstGeom prst="rect">
                <a:avLst/>
              </a:prstGeom>
              <a:solidFill>
                <a:srgbClr val="3366CC"/>
              </a:solidFill>
              <a:ln w="9525">
                <a:noFill/>
                <a:miter lim="800000"/>
                <a:headEnd/>
                <a:tailEnd/>
              </a:ln>
            </p:spPr>
            <p:txBody>
              <a:bodyPr/>
              <a:lstStyle/>
              <a:p>
                <a:endParaRPr lang="en-US"/>
              </a:p>
            </p:txBody>
          </p:sp>
          <p:sp>
            <p:nvSpPr>
              <p:cNvPr id="174165" name="Rectangle 85"/>
              <p:cNvSpPr>
                <a:spLocks noChangeArrowheads="1"/>
              </p:cNvSpPr>
              <p:nvPr/>
            </p:nvSpPr>
            <p:spPr bwMode="auto">
              <a:xfrm>
                <a:off x="895" y="1775"/>
                <a:ext cx="10" cy="266"/>
              </a:xfrm>
              <a:prstGeom prst="rect">
                <a:avLst/>
              </a:prstGeom>
              <a:solidFill>
                <a:srgbClr val="3366CC"/>
              </a:solidFill>
              <a:ln w="9525">
                <a:noFill/>
                <a:miter lim="800000"/>
                <a:headEnd/>
                <a:tailEnd/>
              </a:ln>
            </p:spPr>
            <p:txBody>
              <a:bodyPr/>
              <a:lstStyle/>
              <a:p>
                <a:endParaRPr lang="en-US"/>
              </a:p>
            </p:txBody>
          </p:sp>
          <p:sp>
            <p:nvSpPr>
              <p:cNvPr id="174166" name="Rectangle 86"/>
              <p:cNvSpPr>
                <a:spLocks noChangeArrowheads="1"/>
              </p:cNvSpPr>
              <p:nvPr/>
            </p:nvSpPr>
            <p:spPr bwMode="auto">
              <a:xfrm>
                <a:off x="905" y="1775"/>
                <a:ext cx="11" cy="266"/>
              </a:xfrm>
              <a:prstGeom prst="rect">
                <a:avLst/>
              </a:prstGeom>
              <a:solidFill>
                <a:srgbClr val="3366CC"/>
              </a:solidFill>
              <a:ln w="9525">
                <a:noFill/>
                <a:miter lim="800000"/>
                <a:headEnd/>
                <a:tailEnd/>
              </a:ln>
            </p:spPr>
            <p:txBody>
              <a:bodyPr/>
              <a:lstStyle/>
              <a:p>
                <a:endParaRPr lang="en-US"/>
              </a:p>
            </p:txBody>
          </p:sp>
          <p:sp>
            <p:nvSpPr>
              <p:cNvPr id="174167" name="Rectangle 87"/>
              <p:cNvSpPr>
                <a:spLocks noChangeArrowheads="1"/>
              </p:cNvSpPr>
              <p:nvPr/>
            </p:nvSpPr>
            <p:spPr bwMode="auto">
              <a:xfrm>
                <a:off x="916" y="1775"/>
                <a:ext cx="11" cy="266"/>
              </a:xfrm>
              <a:prstGeom prst="rect">
                <a:avLst/>
              </a:prstGeom>
              <a:solidFill>
                <a:srgbClr val="3366CC"/>
              </a:solidFill>
              <a:ln w="9525">
                <a:noFill/>
                <a:miter lim="800000"/>
                <a:headEnd/>
                <a:tailEnd/>
              </a:ln>
            </p:spPr>
            <p:txBody>
              <a:bodyPr/>
              <a:lstStyle/>
              <a:p>
                <a:endParaRPr lang="en-US"/>
              </a:p>
            </p:txBody>
          </p:sp>
          <p:sp>
            <p:nvSpPr>
              <p:cNvPr id="174168" name="Rectangle 88"/>
              <p:cNvSpPr>
                <a:spLocks noChangeArrowheads="1"/>
              </p:cNvSpPr>
              <p:nvPr/>
            </p:nvSpPr>
            <p:spPr bwMode="auto">
              <a:xfrm>
                <a:off x="927" y="1775"/>
                <a:ext cx="10" cy="266"/>
              </a:xfrm>
              <a:prstGeom prst="rect">
                <a:avLst/>
              </a:prstGeom>
              <a:solidFill>
                <a:srgbClr val="3366CC"/>
              </a:solidFill>
              <a:ln w="9525">
                <a:noFill/>
                <a:miter lim="800000"/>
                <a:headEnd/>
                <a:tailEnd/>
              </a:ln>
            </p:spPr>
            <p:txBody>
              <a:bodyPr/>
              <a:lstStyle/>
              <a:p>
                <a:endParaRPr lang="en-US"/>
              </a:p>
            </p:txBody>
          </p:sp>
          <p:sp>
            <p:nvSpPr>
              <p:cNvPr id="174169" name="Rectangle 89"/>
              <p:cNvSpPr>
                <a:spLocks noChangeArrowheads="1"/>
              </p:cNvSpPr>
              <p:nvPr/>
            </p:nvSpPr>
            <p:spPr bwMode="auto">
              <a:xfrm>
                <a:off x="937" y="1775"/>
                <a:ext cx="11" cy="266"/>
              </a:xfrm>
              <a:prstGeom prst="rect">
                <a:avLst/>
              </a:prstGeom>
              <a:solidFill>
                <a:srgbClr val="3366CC"/>
              </a:solidFill>
              <a:ln w="9525">
                <a:noFill/>
                <a:miter lim="800000"/>
                <a:headEnd/>
                <a:tailEnd/>
              </a:ln>
            </p:spPr>
            <p:txBody>
              <a:bodyPr/>
              <a:lstStyle/>
              <a:p>
                <a:endParaRPr lang="en-US"/>
              </a:p>
            </p:txBody>
          </p:sp>
          <p:sp>
            <p:nvSpPr>
              <p:cNvPr id="174170" name="Rectangle 90"/>
              <p:cNvSpPr>
                <a:spLocks noChangeArrowheads="1"/>
              </p:cNvSpPr>
              <p:nvPr/>
            </p:nvSpPr>
            <p:spPr bwMode="auto">
              <a:xfrm>
                <a:off x="948" y="1775"/>
                <a:ext cx="11" cy="266"/>
              </a:xfrm>
              <a:prstGeom prst="rect">
                <a:avLst/>
              </a:prstGeom>
              <a:solidFill>
                <a:srgbClr val="3366CC"/>
              </a:solidFill>
              <a:ln w="9525">
                <a:noFill/>
                <a:miter lim="800000"/>
                <a:headEnd/>
                <a:tailEnd/>
              </a:ln>
            </p:spPr>
            <p:txBody>
              <a:bodyPr/>
              <a:lstStyle/>
              <a:p>
                <a:endParaRPr lang="en-US"/>
              </a:p>
            </p:txBody>
          </p:sp>
          <p:sp>
            <p:nvSpPr>
              <p:cNvPr id="174171" name="Rectangle 91"/>
              <p:cNvSpPr>
                <a:spLocks noChangeArrowheads="1"/>
              </p:cNvSpPr>
              <p:nvPr/>
            </p:nvSpPr>
            <p:spPr bwMode="auto">
              <a:xfrm>
                <a:off x="959" y="1775"/>
                <a:ext cx="10" cy="266"/>
              </a:xfrm>
              <a:prstGeom prst="rect">
                <a:avLst/>
              </a:prstGeom>
              <a:solidFill>
                <a:srgbClr val="3366CC"/>
              </a:solidFill>
              <a:ln w="9525">
                <a:noFill/>
                <a:miter lim="800000"/>
                <a:headEnd/>
                <a:tailEnd/>
              </a:ln>
            </p:spPr>
            <p:txBody>
              <a:bodyPr/>
              <a:lstStyle/>
              <a:p>
                <a:endParaRPr lang="en-US"/>
              </a:p>
            </p:txBody>
          </p:sp>
          <p:sp>
            <p:nvSpPr>
              <p:cNvPr id="174172" name="Rectangle 92"/>
              <p:cNvSpPr>
                <a:spLocks noChangeArrowheads="1"/>
              </p:cNvSpPr>
              <p:nvPr/>
            </p:nvSpPr>
            <p:spPr bwMode="auto">
              <a:xfrm>
                <a:off x="969" y="1775"/>
                <a:ext cx="11" cy="266"/>
              </a:xfrm>
              <a:prstGeom prst="rect">
                <a:avLst/>
              </a:prstGeom>
              <a:solidFill>
                <a:srgbClr val="3366CC"/>
              </a:solidFill>
              <a:ln w="9525">
                <a:noFill/>
                <a:miter lim="800000"/>
                <a:headEnd/>
                <a:tailEnd/>
              </a:ln>
            </p:spPr>
            <p:txBody>
              <a:bodyPr/>
              <a:lstStyle/>
              <a:p>
                <a:endParaRPr lang="en-US"/>
              </a:p>
            </p:txBody>
          </p:sp>
          <p:sp>
            <p:nvSpPr>
              <p:cNvPr id="174173" name="Rectangle 93"/>
              <p:cNvSpPr>
                <a:spLocks noChangeArrowheads="1"/>
              </p:cNvSpPr>
              <p:nvPr/>
            </p:nvSpPr>
            <p:spPr bwMode="auto">
              <a:xfrm>
                <a:off x="980" y="1775"/>
                <a:ext cx="11" cy="266"/>
              </a:xfrm>
              <a:prstGeom prst="rect">
                <a:avLst/>
              </a:prstGeom>
              <a:solidFill>
                <a:srgbClr val="3366CC"/>
              </a:solidFill>
              <a:ln w="9525">
                <a:noFill/>
                <a:miter lim="800000"/>
                <a:headEnd/>
                <a:tailEnd/>
              </a:ln>
            </p:spPr>
            <p:txBody>
              <a:bodyPr/>
              <a:lstStyle/>
              <a:p>
                <a:endParaRPr lang="en-US"/>
              </a:p>
            </p:txBody>
          </p:sp>
          <p:sp>
            <p:nvSpPr>
              <p:cNvPr id="174174" name="Rectangle 94"/>
              <p:cNvSpPr>
                <a:spLocks noChangeArrowheads="1"/>
              </p:cNvSpPr>
              <p:nvPr/>
            </p:nvSpPr>
            <p:spPr bwMode="auto">
              <a:xfrm>
                <a:off x="991" y="1775"/>
                <a:ext cx="10" cy="266"/>
              </a:xfrm>
              <a:prstGeom prst="rect">
                <a:avLst/>
              </a:prstGeom>
              <a:solidFill>
                <a:srgbClr val="3366CC"/>
              </a:solidFill>
              <a:ln w="9525">
                <a:noFill/>
                <a:miter lim="800000"/>
                <a:headEnd/>
                <a:tailEnd/>
              </a:ln>
            </p:spPr>
            <p:txBody>
              <a:bodyPr/>
              <a:lstStyle/>
              <a:p>
                <a:endParaRPr lang="en-US"/>
              </a:p>
            </p:txBody>
          </p:sp>
          <p:sp>
            <p:nvSpPr>
              <p:cNvPr id="174175" name="Rectangle 95"/>
              <p:cNvSpPr>
                <a:spLocks noChangeArrowheads="1"/>
              </p:cNvSpPr>
              <p:nvPr/>
            </p:nvSpPr>
            <p:spPr bwMode="auto">
              <a:xfrm>
                <a:off x="1001" y="1775"/>
                <a:ext cx="11" cy="266"/>
              </a:xfrm>
              <a:prstGeom prst="rect">
                <a:avLst/>
              </a:prstGeom>
              <a:solidFill>
                <a:srgbClr val="3366CC"/>
              </a:solidFill>
              <a:ln w="9525">
                <a:noFill/>
                <a:miter lim="800000"/>
                <a:headEnd/>
                <a:tailEnd/>
              </a:ln>
            </p:spPr>
            <p:txBody>
              <a:bodyPr/>
              <a:lstStyle/>
              <a:p>
                <a:endParaRPr lang="en-US"/>
              </a:p>
            </p:txBody>
          </p:sp>
          <p:sp>
            <p:nvSpPr>
              <p:cNvPr id="174176" name="Rectangle 96"/>
              <p:cNvSpPr>
                <a:spLocks noChangeArrowheads="1"/>
              </p:cNvSpPr>
              <p:nvPr/>
            </p:nvSpPr>
            <p:spPr bwMode="auto">
              <a:xfrm>
                <a:off x="1012" y="1775"/>
                <a:ext cx="11" cy="266"/>
              </a:xfrm>
              <a:prstGeom prst="rect">
                <a:avLst/>
              </a:prstGeom>
              <a:solidFill>
                <a:srgbClr val="3366CC"/>
              </a:solidFill>
              <a:ln w="9525">
                <a:noFill/>
                <a:miter lim="800000"/>
                <a:headEnd/>
                <a:tailEnd/>
              </a:ln>
            </p:spPr>
            <p:txBody>
              <a:bodyPr/>
              <a:lstStyle/>
              <a:p>
                <a:endParaRPr lang="en-US"/>
              </a:p>
            </p:txBody>
          </p:sp>
          <p:sp>
            <p:nvSpPr>
              <p:cNvPr id="174177" name="Rectangle 97"/>
              <p:cNvSpPr>
                <a:spLocks noChangeArrowheads="1"/>
              </p:cNvSpPr>
              <p:nvPr/>
            </p:nvSpPr>
            <p:spPr bwMode="auto">
              <a:xfrm>
                <a:off x="1023" y="1775"/>
                <a:ext cx="10" cy="266"/>
              </a:xfrm>
              <a:prstGeom prst="rect">
                <a:avLst/>
              </a:prstGeom>
              <a:solidFill>
                <a:srgbClr val="3366CC"/>
              </a:solidFill>
              <a:ln w="9525">
                <a:noFill/>
                <a:miter lim="800000"/>
                <a:headEnd/>
                <a:tailEnd/>
              </a:ln>
            </p:spPr>
            <p:txBody>
              <a:bodyPr/>
              <a:lstStyle/>
              <a:p>
                <a:endParaRPr lang="en-US"/>
              </a:p>
            </p:txBody>
          </p:sp>
          <p:sp>
            <p:nvSpPr>
              <p:cNvPr id="174178" name="Rectangle 98"/>
              <p:cNvSpPr>
                <a:spLocks noChangeArrowheads="1"/>
              </p:cNvSpPr>
              <p:nvPr/>
            </p:nvSpPr>
            <p:spPr bwMode="auto">
              <a:xfrm>
                <a:off x="1033" y="1775"/>
                <a:ext cx="11" cy="266"/>
              </a:xfrm>
              <a:prstGeom prst="rect">
                <a:avLst/>
              </a:prstGeom>
              <a:solidFill>
                <a:srgbClr val="3366CC"/>
              </a:solidFill>
              <a:ln w="9525">
                <a:noFill/>
                <a:miter lim="800000"/>
                <a:headEnd/>
                <a:tailEnd/>
              </a:ln>
            </p:spPr>
            <p:txBody>
              <a:bodyPr/>
              <a:lstStyle/>
              <a:p>
                <a:endParaRPr lang="en-US"/>
              </a:p>
            </p:txBody>
          </p:sp>
          <p:sp>
            <p:nvSpPr>
              <p:cNvPr id="174179" name="Rectangle 99"/>
              <p:cNvSpPr>
                <a:spLocks noChangeArrowheads="1"/>
              </p:cNvSpPr>
              <p:nvPr/>
            </p:nvSpPr>
            <p:spPr bwMode="auto">
              <a:xfrm>
                <a:off x="1044" y="1775"/>
                <a:ext cx="10" cy="266"/>
              </a:xfrm>
              <a:prstGeom prst="rect">
                <a:avLst/>
              </a:prstGeom>
              <a:solidFill>
                <a:srgbClr val="3366CC"/>
              </a:solidFill>
              <a:ln w="9525">
                <a:noFill/>
                <a:miter lim="800000"/>
                <a:headEnd/>
                <a:tailEnd/>
              </a:ln>
            </p:spPr>
            <p:txBody>
              <a:bodyPr/>
              <a:lstStyle/>
              <a:p>
                <a:endParaRPr lang="en-US"/>
              </a:p>
            </p:txBody>
          </p:sp>
          <p:sp>
            <p:nvSpPr>
              <p:cNvPr id="174180" name="Rectangle 100"/>
              <p:cNvSpPr>
                <a:spLocks noChangeArrowheads="1"/>
              </p:cNvSpPr>
              <p:nvPr/>
            </p:nvSpPr>
            <p:spPr bwMode="auto">
              <a:xfrm>
                <a:off x="1054" y="1775"/>
                <a:ext cx="11" cy="266"/>
              </a:xfrm>
              <a:prstGeom prst="rect">
                <a:avLst/>
              </a:prstGeom>
              <a:solidFill>
                <a:srgbClr val="3366CC"/>
              </a:solidFill>
              <a:ln w="9525">
                <a:noFill/>
                <a:miter lim="800000"/>
                <a:headEnd/>
                <a:tailEnd/>
              </a:ln>
            </p:spPr>
            <p:txBody>
              <a:bodyPr/>
              <a:lstStyle/>
              <a:p>
                <a:endParaRPr lang="en-US"/>
              </a:p>
            </p:txBody>
          </p:sp>
          <p:sp>
            <p:nvSpPr>
              <p:cNvPr id="174181" name="Rectangle 101"/>
              <p:cNvSpPr>
                <a:spLocks noChangeArrowheads="1"/>
              </p:cNvSpPr>
              <p:nvPr/>
            </p:nvSpPr>
            <p:spPr bwMode="auto">
              <a:xfrm>
                <a:off x="1065" y="1775"/>
                <a:ext cx="11" cy="266"/>
              </a:xfrm>
              <a:prstGeom prst="rect">
                <a:avLst/>
              </a:prstGeom>
              <a:solidFill>
                <a:srgbClr val="3366CC"/>
              </a:solidFill>
              <a:ln w="9525">
                <a:noFill/>
                <a:miter lim="800000"/>
                <a:headEnd/>
                <a:tailEnd/>
              </a:ln>
            </p:spPr>
            <p:txBody>
              <a:bodyPr/>
              <a:lstStyle/>
              <a:p>
                <a:endParaRPr lang="en-US"/>
              </a:p>
            </p:txBody>
          </p:sp>
          <p:sp>
            <p:nvSpPr>
              <p:cNvPr id="174182" name="Rectangle 102"/>
              <p:cNvSpPr>
                <a:spLocks noChangeArrowheads="1"/>
              </p:cNvSpPr>
              <p:nvPr/>
            </p:nvSpPr>
            <p:spPr bwMode="auto">
              <a:xfrm>
                <a:off x="1076" y="1775"/>
                <a:ext cx="10" cy="266"/>
              </a:xfrm>
              <a:prstGeom prst="rect">
                <a:avLst/>
              </a:prstGeom>
              <a:solidFill>
                <a:srgbClr val="3366CC"/>
              </a:solidFill>
              <a:ln w="9525">
                <a:noFill/>
                <a:miter lim="800000"/>
                <a:headEnd/>
                <a:tailEnd/>
              </a:ln>
            </p:spPr>
            <p:txBody>
              <a:bodyPr/>
              <a:lstStyle/>
              <a:p>
                <a:endParaRPr lang="en-US"/>
              </a:p>
            </p:txBody>
          </p:sp>
          <p:sp>
            <p:nvSpPr>
              <p:cNvPr id="174183" name="Rectangle 103"/>
              <p:cNvSpPr>
                <a:spLocks noChangeArrowheads="1"/>
              </p:cNvSpPr>
              <p:nvPr/>
            </p:nvSpPr>
            <p:spPr bwMode="auto">
              <a:xfrm>
                <a:off x="1086" y="1775"/>
                <a:ext cx="11" cy="266"/>
              </a:xfrm>
              <a:prstGeom prst="rect">
                <a:avLst/>
              </a:prstGeom>
              <a:solidFill>
                <a:srgbClr val="3366CC"/>
              </a:solidFill>
              <a:ln w="9525">
                <a:noFill/>
                <a:miter lim="800000"/>
                <a:headEnd/>
                <a:tailEnd/>
              </a:ln>
            </p:spPr>
            <p:txBody>
              <a:bodyPr/>
              <a:lstStyle/>
              <a:p>
                <a:endParaRPr lang="en-US"/>
              </a:p>
            </p:txBody>
          </p:sp>
          <p:sp>
            <p:nvSpPr>
              <p:cNvPr id="174184" name="Rectangle 104"/>
              <p:cNvSpPr>
                <a:spLocks noChangeArrowheads="1"/>
              </p:cNvSpPr>
              <p:nvPr/>
            </p:nvSpPr>
            <p:spPr bwMode="auto">
              <a:xfrm>
                <a:off x="1097" y="1775"/>
                <a:ext cx="11" cy="266"/>
              </a:xfrm>
              <a:prstGeom prst="rect">
                <a:avLst/>
              </a:prstGeom>
              <a:solidFill>
                <a:srgbClr val="3366CC"/>
              </a:solidFill>
              <a:ln w="9525">
                <a:noFill/>
                <a:miter lim="800000"/>
                <a:headEnd/>
                <a:tailEnd/>
              </a:ln>
            </p:spPr>
            <p:txBody>
              <a:bodyPr/>
              <a:lstStyle/>
              <a:p>
                <a:endParaRPr lang="en-US"/>
              </a:p>
            </p:txBody>
          </p:sp>
          <p:sp>
            <p:nvSpPr>
              <p:cNvPr id="174185" name="Rectangle 105"/>
              <p:cNvSpPr>
                <a:spLocks noChangeArrowheads="1"/>
              </p:cNvSpPr>
              <p:nvPr/>
            </p:nvSpPr>
            <p:spPr bwMode="auto">
              <a:xfrm>
                <a:off x="1108" y="1775"/>
                <a:ext cx="10" cy="266"/>
              </a:xfrm>
              <a:prstGeom prst="rect">
                <a:avLst/>
              </a:prstGeom>
              <a:solidFill>
                <a:srgbClr val="3366CC"/>
              </a:solidFill>
              <a:ln w="9525">
                <a:noFill/>
                <a:miter lim="800000"/>
                <a:headEnd/>
                <a:tailEnd/>
              </a:ln>
            </p:spPr>
            <p:txBody>
              <a:bodyPr/>
              <a:lstStyle/>
              <a:p>
                <a:endParaRPr lang="en-US"/>
              </a:p>
            </p:txBody>
          </p:sp>
          <p:sp>
            <p:nvSpPr>
              <p:cNvPr id="174186" name="Rectangle 106"/>
              <p:cNvSpPr>
                <a:spLocks noChangeArrowheads="1"/>
              </p:cNvSpPr>
              <p:nvPr/>
            </p:nvSpPr>
            <p:spPr bwMode="auto">
              <a:xfrm>
                <a:off x="1118" y="1775"/>
                <a:ext cx="11" cy="266"/>
              </a:xfrm>
              <a:prstGeom prst="rect">
                <a:avLst/>
              </a:prstGeom>
              <a:solidFill>
                <a:srgbClr val="3366CC"/>
              </a:solidFill>
              <a:ln w="9525">
                <a:noFill/>
                <a:miter lim="800000"/>
                <a:headEnd/>
                <a:tailEnd/>
              </a:ln>
            </p:spPr>
            <p:txBody>
              <a:bodyPr/>
              <a:lstStyle/>
              <a:p>
                <a:endParaRPr lang="en-US"/>
              </a:p>
            </p:txBody>
          </p:sp>
          <p:sp>
            <p:nvSpPr>
              <p:cNvPr id="174187" name="Rectangle 107"/>
              <p:cNvSpPr>
                <a:spLocks noChangeArrowheads="1"/>
              </p:cNvSpPr>
              <p:nvPr/>
            </p:nvSpPr>
            <p:spPr bwMode="auto">
              <a:xfrm>
                <a:off x="1129" y="1775"/>
                <a:ext cx="11" cy="266"/>
              </a:xfrm>
              <a:prstGeom prst="rect">
                <a:avLst/>
              </a:prstGeom>
              <a:solidFill>
                <a:srgbClr val="3366CC"/>
              </a:solidFill>
              <a:ln w="9525">
                <a:noFill/>
                <a:miter lim="800000"/>
                <a:headEnd/>
                <a:tailEnd/>
              </a:ln>
            </p:spPr>
            <p:txBody>
              <a:bodyPr/>
              <a:lstStyle/>
              <a:p>
                <a:endParaRPr lang="en-US"/>
              </a:p>
            </p:txBody>
          </p:sp>
          <p:sp>
            <p:nvSpPr>
              <p:cNvPr id="174188" name="Rectangle 108"/>
              <p:cNvSpPr>
                <a:spLocks noChangeArrowheads="1"/>
              </p:cNvSpPr>
              <p:nvPr/>
            </p:nvSpPr>
            <p:spPr bwMode="auto">
              <a:xfrm>
                <a:off x="1140" y="1775"/>
                <a:ext cx="10" cy="266"/>
              </a:xfrm>
              <a:prstGeom prst="rect">
                <a:avLst/>
              </a:prstGeom>
              <a:solidFill>
                <a:srgbClr val="3366CC"/>
              </a:solidFill>
              <a:ln w="9525">
                <a:noFill/>
                <a:miter lim="800000"/>
                <a:headEnd/>
                <a:tailEnd/>
              </a:ln>
            </p:spPr>
            <p:txBody>
              <a:bodyPr/>
              <a:lstStyle/>
              <a:p>
                <a:endParaRPr lang="en-US"/>
              </a:p>
            </p:txBody>
          </p:sp>
          <p:sp>
            <p:nvSpPr>
              <p:cNvPr id="174189" name="Rectangle 109"/>
              <p:cNvSpPr>
                <a:spLocks noChangeArrowheads="1"/>
              </p:cNvSpPr>
              <p:nvPr/>
            </p:nvSpPr>
            <p:spPr bwMode="auto">
              <a:xfrm>
                <a:off x="1150" y="1775"/>
                <a:ext cx="11" cy="266"/>
              </a:xfrm>
              <a:prstGeom prst="rect">
                <a:avLst/>
              </a:prstGeom>
              <a:solidFill>
                <a:srgbClr val="3366CC"/>
              </a:solidFill>
              <a:ln w="9525">
                <a:noFill/>
                <a:miter lim="800000"/>
                <a:headEnd/>
                <a:tailEnd/>
              </a:ln>
            </p:spPr>
            <p:txBody>
              <a:bodyPr/>
              <a:lstStyle/>
              <a:p>
                <a:endParaRPr lang="en-US"/>
              </a:p>
            </p:txBody>
          </p:sp>
          <p:sp>
            <p:nvSpPr>
              <p:cNvPr id="174190" name="Rectangle 110"/>
              <p:cNvSpPr>
                <a:spLocks noChangeArrowheads="1"/>
              </p:cNvSpPr>
              <p:nvPr/>
            </p:nvSpPr>
            <p:spPr bwMode="auto">
              <a:xfrm>
                <a:off x="1161" y="1775"/>
                <a:ext cx="11" cy="266"/>
              </a:xfrm>
              <a:prstGeom prst="rect">
                <a:avLst/>
              </a:prstGeom>
              <a:solidFill>
                <a:srgbClr val="3366CC"/>
              </a:solidFill>
              <a:ln w="9525">
                <a:noFill/>
                <a:miter lim="800000"/>
                <a:headEnd/>
                <a:tailEnd/>
              </a:ln>
            </p:spPr>
            <p:txBody>
              <a:bodyPr/>
              <a:lstStyle/>
              <a:p>
                <a:endParaRPr lang="en-US"/>
              </a:p>
            </p:txBody>
          </p:sp>
          <p:sp>
            <p:nvSpPr>
              <p:cNvPr id="174191" name="Rectangle 111"/>
              <p:cNvSpPr>
                <a:spLocks noChangeArrowheads="1"/>
              </p:cNvSpPr>
              <p:nvPr/>
            </p:nvSpPr>
            <p:spPr bwMode="auto">
              <a:xfrm>
                <a:off x="1172" y="1775"/>
                <a:ext cx="10" cy="266"/>
              </a:xfrm>
              <a:prstGeom prst="rect">
                <a:avLst/>
              </a:prstGeom>
              <a:solidFill>
                <a:srgbClr val="3366CC"/>
              </a:solidFill>
              <a:ln w="9525">
                <a:noFill/>
                <a:miter lim="800000"/>
                <a:headEnd/>
                <a:tailEnd/>
              </a:ln>
            </p:spPr>
            <p:txBody>
              <a:bodyPr/>
              <a:lstStyle/>
              <a:p>
                <a:endParaRPr lang="en-US"/>
              </a:p>
            </p:txBody>
          </p:sp>
          <p:sp>
            <p:nvSpPr>
              <p:cNvPr id="174192" name="Rectangle 112"/>
              <p:cNvSpPr>
                <a:spLocks noChangeArrowheads="1"/>
              </p:cNvSpPr>
              <p:nvPr/>
            </p:nvSpPr>
            <p:spPr bwMode="auto">
              <a:xfrm>
                <a:off x="1182" y="1775"/>
                <a:ext cx="16" cy="266"/>
              </a:xfrm>
              <a:prstGeom prst="rect">
                <a:avLst/>
              </a:prstGeom>
              <a:solidFill>
                <a:srgbClr val="3366CC"/>
              </a:solidFill>
              <a:ln w="9525">
                <a:noFill/>
                <a:miter lim="800000"/>
                <a:headEnd/>
                <a:tailEnd/>
              </a:ln>
            </p:spPr>
            <p:txBody>
              <a:bodyPr/>
              <a:lstStyle/>
              <a:p>
                <a:endParaRPr lang="en-US"/>
              </a:p>
            </p:txBody>
          </p:sp>
          <p:sp>
            <p:nvSpPr>
              <p:cNvPr id="174193" name="Rectangle 113"/>
              <p:cNvSpPr>
                <a:spLocks noChangeArrowheads="1"/>
              </p:cNvSpPr>
              <p:nvPr/>
            </p:nvSpPr>
            <p:spPr bwMode="auto">
              <a:xfrm>
                <a:off x="1198" y="1775"/>
                <a:ext cx="11" cy="266"/>
              </a:xfrm>
              <a:prstGeom prst="rect">
                <a:avLst/>
              </a:prstGeom>
              <a:solidFill>
                <a:srgbClr val="3366CC"/>
              </a:solidFill>
              <a:ln w="9525">
                <a:noFill/>
                <a:miter lim="800000"/>
                <a:headEnd/>
                <a:tailEnd/>
              </a:ln>
            </p:spPr>
            <p:txBody>
              <a:bodyPr/>
              <a:lstStyle/>
              <a:p>
                <a:endParaRPr lang="en-US"/>
              </a:p>
            </p:txBody>
          </p:sp>
          <p:sp>
            <p:nvSpPr>
              <p:cNvPr id="174194" name="Rectangle 114"/>
              <p:cNvSpPr>
                <a:spLocks noChangeArrowheads="1"/>
              </p:cNvSpPr>
              <p:nvPr/>
            </p:nvSpPr>
            <p:spPr bwMode="auto">
              <a:xfrm>
                <a:off x="1209" y="1775"/>
                <a:ext cx="11" cy="266"/>
              </a:xfrm>
              <a:prstGeom prst="rect">
                <a:avLst/>
              </a:prstGeom>
              <a:solidFill>
                <a:srgbClr val="3366CC"/>
              </a:solidFill>
              <a:ln w="9525">
                <a:noFill/>
                <a:miter lim="800000"/>
                <a:headEnd/>
                <a:tailEnd/>
              </a:ln>
            </p:spPr>
            <p:txBody>
              <a:bodyPr/>
              <a:lstStyle/>
              <a:p>
                <a:endParaRPr lang="en-US"/>
              </a:p>
            </p:txBody>
          </p:sp>
          <p:sp>
            <p:nvSpPr>
              <p:cNvPr id="174195" name="Rectangle 115"/>
              <p:cNvSpPr>
                <a:spLocks noChangeArrowheads="1"/>
              </p:cNvSpPr>
              <p:nvPr/>
            </p:nvSpPr>
            <p:spPr bwMode="auto">
              <a:xfrm>
                <a:off x="1220" y="1775"/>
                <a:ext cx="10" cy="266"/>
              </a:xfrm>
              <a:prstGeom prst="rect">
                <a:avLst/>
              </a:prstGeom>
              <a:solidFill>
                <a:srgbClr val="3366CC"/>
              </a:solidFill>
              <a:ln w="9525">
                <a:noFill/>
                <a:miter lim="800000"/>
                <a:headEnd/>
                <a:tailEnd/>
              </a:ln>
            </p:spPr>
            <p:txBody>
              <a:bodyPr/>
              <a:lstStyle/>
              <a:p>
                <a:endParaRPr lang="en-US"/>
              </a:p>
            </p:txBody>
          </p:sp>
          <p:sp>
            <p:nvSpPr>
              <p:cNvPr id="174196" name="Rectangle 116"/>
              <p:cNvSpPr>
                <a:spLocks noChangeArrowheads="1"/>
              </p:cNvSpPr>
              <p:nvPr/>
            </p:nvSpPr>
            <p:spPr bwMode="auto">
              <a:xfrm>
                <a:off x="1230" y="1775"/>
                <a:ext cx="11" cy="266"/>
              </a:xfrm>
              <a:prstGeom prst="rect">
                <a:avLst/>
              </a:prstGeom>
              <a:solidFill>
                <a:srgbClr val="3366CC"/>
              </a:solidFill>
              <a:ln w="9525">
                <a:noFill/>
                <a:miter lim="800000"/>
                <a:headEnd/>
                <a:tailEnd/>
              </a:ln>
            </p:spPr>
            <p:txBody>
              <a:bodyPr/>
              <a:lstStyle/>
              <a:p>
                <a:endParaRPr lang="en-US"/>
              </a:p>
            </p:txBody>
          </p:sp>
          <p:sp>
            <p:nvSpPr>
              <p:cNvPr id="174197" name="Rectangle 117"/>
              <p:cNvSpPr>
                <a:spLocks noChangeArrowheads="1"/>
              </p:cNvSpPr>
              <p:nvPr/>
            </p:nvSpPr>
            <p:spPr bwMode="auto">
              <a:xfrm>
                <a:off x="1241" y="1775"/>
                <a:ext cx="11" cy="266"/>
              </a:xfrm>
              <a:prstGeom prst="rect">
                <a:avLst/>
              </a:prstGeom>
              <a:solidFill>
                <a:srgbClr val="3366CC"/>
              </a:solidFill>
              <a:ln w="9525">
                <a:noFill/>
                <a:miter lim="800000"/>
                <a:headEnd/>
                <a:tailEnd/>
              </a:ln>
            </p:spPr>
            <p:txBody>
              <a:bodyPr/>
              <a:lstStyle/>
              <a:p>
                <a:endParaRPr lang="en-US"/>
              </a:p>
            </p:txBody>
          </p:sp>
          <p:sp>
            <p:nvSpPr>
              <p:cNvPr id="174198" name="Rectangle 118"/>
              <p:cNvSpPr>
                <a:spLocks noChangeArrowheads="1"/>
              </p:cNvSpPr>
              <p:nvPr/>
            </p:nvSpPr>
            <p:spPr bwMode="auto">
              <a:xfrm>
                <a:off x="1252" y="1775"/>
                <a:ext cx="10" cy="266"/>
              </a:xfrm>
              <a:prstGeom prst="rect">
                <a:avLst/>
              </a:prstGeom>
              <a:solidFill>
                <a:srgbClr val="3366CC"/>
              </a:solidFill>
              <a:ln w="9525">
                <a:noFill/>
                <a:miter lim="800000"/>
                <a:headEnd/>
                <a:tailEnd/>
              </a:ln>
            </p:spPr>
            <p:txBody>
              <a:bodyPr/>
              <a:lstStyle/>
              <a:p>
                <a:endParaRPr lang="en-US"/>
              </a:p>
            </p:txBody>
          </p:sp>
          <p:sp>
            <p:nvSpPr>
              <p:cNvPr id="174199" name="Rectangle 119"/>
              <p:cNvSpPr>
                <a:spLocks noChangeArrowheads="1"/>
              </p:cNvSpPr>
              <p:nvPr/>
            </p:nvSpPr>
            <p:spPr bwMode="auto">
              <a:xfrm>
                <a:off x="1262" y="1775"/>
                <a:ext cx="11" cy="266"/>
              </a:xfrm>
              <a:prstGeom prst="rect">
                <a:avLst/>
              </a:prstGeom>
              <a:solidFill>
                <a:srgbClr val="3366CC"/>
              </a:solidFill>
              <a:ln w="9525">
                <a:noFill/>
                <a:miter lim="800000"/>
                <a:headEnd/>
                <a:tailEnd/>
              </a:ln>
            </p:spPr>
            <p:txBody>
              <a:bodyPr/>
              <a:lstStyle/>
              <a:p>
                <a:endParaRPr lang="en-US"/>
              </a:p>
            </p:txBody>
          </p:sp>
          <p:sp>
            <p:nvSpPr>
              <p:cNvPr id="174200" name="Rectangle 120"/>
              <p:cNvSpPr>
                <a:spLocks noChangeArrowheads="1"/>
              </p:cNvSpPr>
              <p:nvPr/>
            </p:nvSpPr>
            <p:spPr bwMode="auto">
              <a:xfrm>
                <a:off x="1273" y="1775"/>
                <a:ext cx="10" cy="266"/>
              </a:xfrm>
              <a:prstGeom prst="rect">
                <a:avLst/>
              </a:prstGeom>
              <a:solidFill>
                <a:srgbClr val="3366CC"/>
              </a:solidFill>
              <a:ln w="9525">
                <a:noFill/>
                <a:miter lim="800000"/>
                <a:headEnd/>
                <a:tailEnd/>
              </a:ln>
            </p:spPr>
            <p:txBody>
              <a:bodyPr/>
              <a:lstStyle/>
              <a:p>
                <a:endParaRPr lang="en-US"/>
              </a:p>
            </p:txBody>
          </p:sp>
          <p:sp>
            <p:nvSpPr>
              <p:cNvPr id="174201" name="Rectangle 121"/>
              <p:cNvSpPr>
                <a:spLocks noChangeArrowheads="1"/>
              </p:cNvSpPr>
              <p:nvPr/>
            </p:nvSpPr>
            <p:spPr bwMode="auto">
              <a:xfrm>
                <a:off x="1283" y="1775"/>
                <a:ext cx="11" cy="266"/>
              </a:xfrm>
              <a:prstGeom prst="rect">
                <a:avLst/>
              </a:prstGeom>
              <a:solidFill>
                <a:srgbClr val="3366CC"/>
              </a:solidFill>
              <a:ln w="9525">
                <a:noFill/>
                <a:miter lim="800000"/>
                <a:headEnd/>
                <a:tailEnd/>
              </a:ln>
            </p:spPr>
            <p:txBody>
              <a:bodyPr/>
              <a:lstStyle/>
              <a:p>
                <a:endParaRPr lang="en-US"/>
              </a:p>
            </p:txBody>
          </p:sp>
          <p:sp>
            <p:nvSpPr>
              <p:cNvPr id="174202" name="Rectangle 122"/>
              <p:cNvSpPr>
                <a:spLocks noChangeArrowheads="1"/>
              </p:cNvSpPr>
              <p:nvPr/>
            </p:nvSpPr>
            <p:spPr bwMode="auto">
              <a:xfrm>
                <a:off x="1294" y="1775"/>
                <a:ext cx="11" cy="266"/>
              </a:xfrm>
              <a:prstGeom prst="rect">
                <a:avLst/>
              </a:prstGeom>
              <a:solidFill>
                <a:srgbClr val="3366CC"/>
              </a:solidFill>
              <a:ln w="9525">
                <a:noFill/>
                <a:miter lim="800000"/>
                <a:headEnd/>
                <a:tailEnd/>
              </a:ln>
            </p:spPr>
            <p:txBody>
              <a:bodyPr/>
              <a:lstStyle/>
              <a:p>
                <a:endParaRPr lang="en-US"/>
              </a:p>
            </p:txBody>
          </p:sp>
          <p:sp>
            <p:nvSpPr>
              <p:cNvPr id="174203" name="Rectangle 123"/>
              <p:cNvSpPr>
                <a:spLocks noChangeArrowheads="1"/>
              </p:cNvSpPr>
              <p:nvPr/>
            </p:nvSpPr>
            <p:spPr bwMode="auto">
              <a:xfrm>
                <a:off x="1305" y="1775"/>
                <a:ext cx="10" cy="266"/>
              </a:xfrm>
              <a:prstGeom prst="rect">
                <a:avLst/>
              </a:prstGeom>
              <a:solidFill>
                <a:srgbClr val="3366CC"/>
              </a:solidFill>
              <a:ln w="9525">
                <a:noFill/>
                <a:miter lim="800000"/>
                <a:headEnd/>
                <a:tailEnd/>
              </a:ln>
            </p:spPr>
            <p:txBody>
              <a:bodyPr/>
              <a:lstStyle/>
              <a:p>
                <a:endParaRPr lang="en-US"/>
              </a:p>
            </p:txBody>
          </p:sp>
          <p:sp>
            <p:nvSpPr>
              <p:cNvPr id="174204" name="Rectangle 124"/>
              <p:cNvSpPr>
                <a:spLocks noChangeArrowheads="1"/>
              </p:cNvSpPr>
              <p:nvPr/>
            </p:nvSpPr>
            <p:spPr bwMode="auto">
              <a:xfrm>
                <a:off x="1315" y="1775"/>
                <a:ext cx="11" cy="266"/>
              </a:xfrm>
              <a:prstGeom prst="rect">
                <a:avLst/>
              </a:prstGeom>
              <a:solidFill>
                <a:srgbClr val="3366CC"/>
              </a:solidFill>
              <a:ln w="9525">
                <a:noFill/>
                <a:miter lim="800000"/>
                <a:headEnd/>
                <a:tailEnd/>
              </a:ln>
            </p:spPr>
            <p:txBody>
              <a:bodyPr/>
              <a:lstStyle/>
              <a:p>
                <a:endParaRPr lang="en-US"/>
              </a:p>
            </p:txBody>
          </p:sp>
          <p:sp>
            <p:nvSpPr>
              <p:cNvPr id="174205" name="Rectangle 125"/>
              <p:cNvSpPr>
                <a:spLocks noChangeArrowheads="1"/>
              </p:cNvSpPr>
              <p:nvPr/>
            </p:nvSpPr>
            <p:spPr bwMode="auto">
              <a:xfrm>
                <a:off x="1326" y="1775"/>
                <a:ext cx="11" cy="266"/>
              </a:xfrm>
              <a:prstGeom prst="rect">
                <a:avLst/>
              </a:prstGeom>
              <a:solidFill>
                <a:srgbClr val="3366CC"/>
              </a:solidFill>
              <a:ln w="9525">
                <a:noFill/>
                <a:miter lim="800000"/>
                <a:headEnd/>
                <a:tailEnd/>
              </a:ln>
            </p:spPr>
            <p:txBody>
              <a:bodyPr/>
              <a:lstStyle/>
              <a:p>
                <a:endParaRPr lang="en-US"/>
              </a:p>
            </p:txBody>
          </p:sp>
          <p:sp>
            <p:nvSpPr>
              <p:cNvPr id="174206" name="Rectangle 126"/>
              <p:cNvSpPr>
                <a:spLocks noChangeArrowheads="1"/>
              </p:cNvSpPr>
              <p:nvPr/>
            </p:nvSpPr>
            <p:spPr bwMode="auto">
              <a:xfrm>
                <a:off x="1337" y="1775"/>
                <a:ext cx="10" cy="266"/>
              </a:xfrm>
              <a:prstGeom prst="rect">
                <a:avLst/>
              </a:prstGeom>
              <a:solidFill>
                <a:srgbClr val="3366CC"/>
              </a:solidFill>
              <a:ln w="9525">
                <a:noFill/>
                <a:miter lim="800000"/>
                <a:headEnd/>
                <a:tailEnd/>
              </a:ln>
            </p:spPr>
            <p:txBody>
              <a:bodyPr/>
              <a:lstStyle/>
              <a:p>
                <a:endParaRPr lang="en-US"/>
              </a:p>
            </p:txBody>
          </p:sp>
          <p:sp>
            <p:nvSpPr>
              <p:cNvPr id="174207" name="Rectangle 127"/>
              <p:cNvSpPr>
                <a:spLocks noChangeArrowheads="1"/>
              </p:cNvSpPr>
              <p:nvPr/>
            </p:nvSpPr>
            <p:spPr bwMode="auto">
              <a:xfrm>
                <a:off x="1347" y="1775"/>
                <a:ext cx="11" cy="266"/>
              </a:xfrm>
              <a:prstGeom prst="rect">
                <a:avLst/>
              </a:prstGeom>
              <a:solidFill>
                <a:srgbClr val="3366CC"/>
              </a:solidFill>
              <a:ln w="9525">
                <a:noFill/>
                <a:miter lim="800000"/>
                <a:headEnd/>
                <a:tailEnd/>
              </a:ln>
            </p:spPr>
            <p:txBody>
              <a:bodyPr/>
              <a:lstStyle/>
              <a:p>
                <a:endParaRPr lang="en-US"/>
              </a:p>
            </p:txBody>
          </p:sp>
          <p:sp>
            <p:nvSpPr>
              <p:cNvPr id="174208" name="Rectangle 128"/>
              <p:cNvSpPr>
                <a:spLocks noChangeArrowheads="1"/>
              </p:cNvSpPr>
              <p:nvPr/>
            </p:nvSpPr>
            <p:spPr bwMode="auto">
              <a:xfrm>
                <a:off x="1358" y="1775"/>
                <a:ext cx="11" cy="266"/>
              </a:xfrm>
              <a:prstGeom prst="rect">
                <a:avLst/>
              </a:prstGeom>
              <a:solidFill>
                <a:srgbClr val="3366CC"/>
              </a:solidFill>
              <a:ln w="9525">
                <a:noFill/>
                <a:miter lim="800000"/>
                <a:headEnd/>
                <a:tailEnd/>
              </a:ln>
            </p:spPr>
            <p:txBody>
              <a:bodyPr/>
              <a:lstStyle/>
              <a:p>
                <a:endParaRPr lang="en-US"/>
              </a:p>
            </p:txBody>
          </p:sp>
          <p:sp>
            <p:nvSpPr>
              <p:cNvPr id="174209" name="Rectangle 129"/>
              <p:cNvSpPr>
                <a:spLocks noChangeArrowheads="1"/>
              </p:cNvSpPr>
              <p:nvPr/>
            </p:nvSpPr>
            <p:spPr bwMode="auto">
              <a:xfrm>
                <a:off x="1369" y="1775"/>
                <a:ext cx="10" cy="266"/>
              </a:xfrm>
              <a:prstGeom prst="rect">
                <a:avLst/>
              </a:prstGeom>
              <a:solidFill>
                <a:srgbClr val="3366CC"/>
              </a:solidFill>
              <a:ln w="9525">
                <a:noFill/>
                <a:miter lim="800000"/>
                <a:headEnd/>
                <a:tailEnd/>
              </a:ln>
            </p:spPr>
            <p:txBody>
              <a:bodyPr/>
              <a:lstStyle/>
              <a:p>
                <a:endParaRPr lang="en-US"/>
              </a:p>
            </p:txBody>
          </p:sp>
          <p:sp>
            <p:nvSpPr>
              <p:cNvPr id="174210" name="Rectangle 130"/>
              <p:cNvSpPr>
                <a:spLocks noChangeArrowheads="1"/>
              </p:cNvSpPr>
              <p:nvPr/>
            </p:nvSpPr>
            <p:spPr bwMode="auto">
              <a:xfrm>
                <a:off x="1379" y="1775"/>
                <a:ext cx="11" cy="266"/>
              </a:xfrm>
              <a:prstGeom prst="rect">
                <a:avLst/>
              </a:prstGeom>
              <a:solidFill>
                <a:srgbClr val="3366CC"/>
              </a:solidFill>
              <a:ln w="9525">
                <a:noFill/>
                <a:miter lim="800000"/>
                <a:headEnd/>
                <a:tailEnd/>
              </a:ln>
            </p:spPr>
            <p:txBody>
              <a:bodyPr/>
              <a:lstStyle/>
              <a:p>
                <a:endParaRPr lang="en-US"/>
              </a:p>
            </p:txBody>
          </p:sp>
          <p:sp>
            <p:nvSpPr>
              <p:cNvPr id="174211" name="Rectangle 131"/>
              <p:cNvSpPr>
                <a:spLocks noChangeArrowheads="1"/>
              </p:cNvSpPr>
              <p:nvPr/>
            </p:nvSpPr>
            <p:spPr bwMode="auto">
              <a:xfrm>
                <a:off x="1390" y="1775"/>
                <a:ext cx="11" cy="266"/>
              </a:xfrm>
              <a:prstGeom prst="rect">
                <a:avLst/>
              </a:prstGeom>
              <a:solidFill>
                <a:srgbClr val="3366CC"/>
              </a:solidFill>
              <a:ln w="9525">
                <a:noFill/>
                <a:miter lim="800000"/>
                <a:headEnd/>
                <a:tailEnd/>
              </a:ln>
            </p:spPr>
            <p:txBody>
              <a:bodyPr/>
              <a:lstStyle/>
              <a:p>
                <a:endParaRPr lang="en-US"/>
              </a:p>
            </p:txBody>
          </p:sp>
          <p:sp>
            <p:nvSpPr>
              <p:cNvPr id="174212" name="Rectangle 132"/>
              <p:cNvSpPr>
                <a:spLocks noChangeArrowheads="1"/>
              </p:cNvSpPr>
              <p:nvPr/>
            </p:nvSpPr>
            <p:spPr bwMode="auto">
              <a:xfrm>
                <a:off x="1401" y="1775"/>
                <a:ext cx="10" cy="266"/>
              </a:xfrm>
              <a:prstGeom prst="rect">
                <a:avLst/>
              </a:prstGeom>
              <a:solidFill>
                <a:srgbClr val="3366CC"/>
              </a:solidFill>
              <a:ln w="9525">
                <a:noFill/>
                <a:miter lim="800000"/>
                <a:headEnd/>
                <a:tailEnd/>
              </a:ln>
            </p:spPr>
            <p:txBody>
              <a:bodyPr/>
              <a:lstStyle/>
              <a:p>
                <a:endParaRPr lang="en-US"/>
              </a:p>
            </p:txBody>
          </p:sp>
          <p:sp>
            <p:nvSpPr>
              <p:cNvPr id="174213" name="Rectangle 133"/>
              <p:cNvSpPr>
                <a:spLocks noChangeArrowheads="1"/>
              </p:cNvSpPr>
              <p:nvPr/>
            </p:nvSpPr>
            <p:spPr bwMode="auto">
              <a:xfrm>
                <a:off x="1411" y="1775"/>
                <a:ext cx="11" cy="266"/>
              </a:xfrm>
              <a:prstGeom prst="rect">
                <a:avLst/>
              </a:prstGeom>
              <a:solidFill>
                <a:srgbClr val="3366CC"/>
              </a:solidFill>
              <a:ln w="9525">
                <a:noFill/>
                <a:miter lim="800000"/>
                <a:headEnd/>
                <a:tailEnd/>
              </a:ln>
            </p:spPr>
            <p:txBody>
              <a:bodyPr/>
              <a:lstStyle/>
              <a:p>
                <a:endParaRPr lang="en-US"/>
              </a:p>
            </p:txBody>
          </p:sp>
          <p:sp>
            <p:nvSpPr>
              <p:cNvPr id="174214" name="Rectangle 134"/>
              <p:cNvSpPr>
                <a:spLocks noChangeArrowheads="1"/>
              </p:cNvSpPr>
              <p:nvPr/>
            </p:nvSpPr>
            <p:spPr bwMode="auto">
              <a:xfrm>
                <a:off x="1422" y="1775"/>
                <a:ext cx="11" cy="266"/>
              </a:xfrm>
              <a:prstGeom prst="rect">
                <a:avLst/>
              </a:prstGeom>
              <a:solidFill>
                <a:srgbClr val="3366CC"/>
              </a:solidFill>
              <a:ln w="9525">
                <a:noFill/>
                <a:miter lim="800000"/>
                <a:headEnd/>
                <a:tailEnd/>
              </a:ln>
            </p:spPr>
            <p:txBody>
              <a:bodyPr/>
              <a:lstStyle/>
              <a:p>
                <a:endParaRPr lang="en-US"/>
              </a:p>
            </p:txBody>
          </p:sp>
          <p:sp>
            <p:nvSpPr>
              <p:cNvPr id="174215" name="Rectangle 135"/>
              <p:cNvSpPr>
                <a:spLocks noChangeArrowheads="1"/>
              </p:cNvSpPr>
              <p:nvPr/>
            </p:nvSpPr>
            <p:spPr bwMode="auto">
              <a:xfrm>
                <a:off x="1433" y="1775"/>
                <a:ext cx="10" cy="266"/>
              </a:xfrm>
              <a:prstGeom prst="rect">
                <a:avLst/>
              </a:prstGeom>
              <a:solidFill>
                <a:srgbClr val="3366CC"/>
              </a:solidFill>
              <a:ln w="9525">
                <a:noFill/>
                <a:miter lim="800000"/>
                <a:headEnd/>
                <a:tailEnd/>
              </a:ln>
            </p:spPr>
            <p:txBody>
              <a:bodyPr/>
              <a:lstStyle/>
              <a:p>
                <a:endParaRPr lang="en-US"/>
              </a:p>
            </p:txBody>
          </p:sp>
          <p:sp>
            <p:nvSpPr>
              <p:cNvPr id="174216" name="Rectangle 136"/>
              <p:cNvSpPr>
                <a:spLocks noChangeArrowheads="1"/>
              </p:cNvSpPr>
              <p:nvPr/>
            </p:nvSpPr>
            <p:spPr bwMode="auto">
              <a:xfrm>
                <a:off x="1443" y="1775"/>
                <a:ext cx="11" cy="266"/>
              </a:xfrm>
              <a:prstGeom prst="rect">
                <a:avLst/>
              </a:prstGeom>
              <a:solidFill>
                <a:srgbClr val="3366CC"/>
              </a:solidFill>
              <a:ln w="9525">
                <a:noFill/>
                <a:miter lim="800000"/>
                <a:headEnd/>
                <a:tailEnd/>
              </a:ln>
            </p:spPr>
            <p:txBody>
              <a:bodyPr/>
              <a:lstStyle/>
              <a:p>
                <a:endParaRPr lang="en-US"/>
              </a:p>
            </p:txBody>
          </p:sp>
          <p:sp>
            <p:nvSpPr>
              <p:cNvPr id="174217" name="Rectangle 137"/>
              <p:cNvSpPr>
                <a:spLocks noChangeArrowheads="1"/>
              </p:cNvSpPr>
              <p:nvPr/>
            </p:nvSpPr>
            <p:spPr bwMode="auto">
              <a:xfrm>
                <a:off x="1454" y="1775"/>
                <a:ext cx="11" cy="266"/>
              </a:xfrm>
              <a:prstGeom prst="rect">
                <a:avLst/>
              </a:prstGeom>
              <a:solidFill>
                <a:srgbClr val="3366CC"/>
              </a:solidFill>
              <a:ln w="9525">
                <a:noFill/>
                <a:miter lim="800000"/>
                <a:headEnd/>
                <a:tailEnd/>
              </a:ln>
            </p:spPr>
            <p:txBody>
              <a:bodyPr/>
              <a:lstStyle/>
              <a:p>
                <a:endParaRPr lang="en-US"/>
              </a:p>
            </p:txBody>
          </p:sp>
          <p:sp>
            <p:nvSpPr>
              <p:cNvPr id="174218" name="Rectangle 138"/>
              <p:cNvSpPr>
                <a:spLocks noChangeArrowheads="1"/>
              </p:cNvSpPr>
              <p:nvPr/>
            </p:nvSpPr>
            <p:spPr bwMode="auto">
              <a:xfrm>
                <a:off x="1465" y="1775"/>
                <a:ext cx="10" cy="266"/>
              </a:xfrm>
              <a:prstGeom prst="rect">
                <a:avLst/>
              </a:prstGeom>
              <a:solidFill>
                <a:srgbClr val="3366CC"/>
              </a:solidFill>
              <a:ln w="9525">
                <a:noFill/>
                <a:miter lim="800000"/>
                <a:headEnd/>
                <a:tailEnd/>
              </a:ln>
            </p:spPr>
            <p:txBody>
              <a:bodyPr/>
              <a:lstStyle/>
              <a:p>
                <a:endParaRPr lang="en-US"/>
              </a:p>
            </p:txBody>
          </p:sp>
          <p:sp>
            <p:nvSpPr>
              <p:cNvPr id="174219" name="Rectangle 139"/>
              <p:cNvSpPr>
                <a:spLocks noChangeArrowheads="1"/>
              </p:cNvSpPr>
              <p:nvPr/>
            </p:nvSpPr>
            <p:spPr bwMode="auto">
              <a:xfrm>
                <a:off x="1475" y="1775"/>
                <a:ext cx="11" cy="266"/>
              </a:xfrm>
              <a:prstGeom prst="rect">
                <a:avLst/>
              </a:prstGeom>
              <a:solidFill>
                <a:srgbClr val="3366CC"/>
              </a:solidFill>
              <a:ln w="9525">
                <a:noFill/>
                <a:miter lim="800000"/>
                <a:headEnd/>
                <a:tailEnd/>
              </a:ln>
            </p:spPr>
            <p:txBody>
              <a:bodyPr/>
              <a:lstStyle/>
              <a:p>
                <a:endParaRPr lang="en-US"/>
              </a:p>
            </p:txBody>
          </p:sp>
          <p:sp>
            <p:nvSpPr>
              <p:cNvPr id="174220" name="Rectangle 140"/>
              <p:cNvSpPr>
                <a:spLocks noChangeArrowheads="1"/>
              </p:cNvSpPr>
              <p:nvPr/>
            </p:nvSpPr>
            <p:spPr bwMode="auto">
              <a:xfrm>
                <a:off x="1486" y="1775"/>
                <a:ext cx="10" cy="266"/>
              </a:xfrm>
              <a:prstGeom prst="rect">
                <a:avLst/>
              </a:prstGeom>
              <a:solidFill>
                <a:srgbClr val="3366CC"/>
              </a:solidFill>
              <a:ln w="9525">
                <a:noFill/>
                <a:miter lim="800000"/>
                <a:headEnd/>
                <a:tailEnd/>
              </a:ln>
            </p:spPr>
            <p:txBody>
              <a:bodyPr/>
              <a:lstStyle/>
              <a:p>
                <a:endParaRPr lang="en-US"/>
              </a:p>
            </p:txBody>
          </p:sp>
          <p:sp>
            <p:nvSpPr>
              <p:cNvPr id="174221" name="Rectangle 141"/>
              <p:cNvSpPr>
                <a:spLocks noChangeArrowheads="1"/>
              </p:cNvSpPr>
              <p:nvPr/>
            </p:nvSpPr>
            <p:spPr bwMode="auto">
              <a:xfrm>
                <a:off x="1496" y="1775"/>
                <a:ext cx="11" cy="266"/>
              </a:xfrm>
              <a:prstGeom prst="rect">
                <a:avLst/>
              </a:prstGeom>
              <a:solidFill>
                <a:srgbClr val="3366CC"/>
              </a:solidFill>
              <a:ln w="9525">
                <a:noFill/>
                <a:miter lim="800000"/>
                <a:headEnd/>
                <a:tailEnd/>
              </a:ln>
            </p:spPr>
            <p:txBody>
              <a:bodyPr/>
              <a:lstStyle/>
              <a:p>
                <a:endParaRPr lang="en-US"/>
              </a:p>
            </p:txBody>
          </p:sp>
          <p:sp>
            <p:nvSpPr>
              <p:cNvPr id="174222" name="Rectangle 142"/>
              <p:cNvSpPr>
                <a:spLocks noChangeArrowheads="1"/>
              </p:cNvSpPr>
              <p:nvPr/>
            </p:nvSpPr>
            <p:spPr bwMode="auto">
              <a:xfrm>
                <a:off x="1507" y="1775"/>
                <a:ext cx="11" cy="266"/>
              </a:xfrm>
              <a:prstGeom prst="rect">
                <a:avLst/>
              </a:prstGeom>
              <a:solidFill>
                <a:srgbClr val="3366CC"/>
              </a:solidFill>
              <a:ln w="9525">
                <a:noFill/>
                <a:miter lim="800000"/>
                <a:headEnd/>
                <a:tailEnd/>
              </a:ln>
            </p:spPr>
            <p:txBody>
              <a:bodyPr/>
              <a:lstStyle/>
              <a:p>
                <a:endParaRPr lang="en-US"/>
              </a:p>
            </p:txBody>
          </p:sp>
          <p:sp>
            <p:nvSpPr>
              <p:cNvPr id="174223" name="Rectangle 143"/>
              <p:cNvSpPr>
                <a:spLocks noChangeArrowheads="1"/>
              </p:cNvSpPr>
              <p:nvPr/>
            </p:nvSpPr>
            <p:spPr bwMode="auto">
              <a:xfrm>
                <a:off x="1518" y="1775"/>
                <a:ext cx="10" cy="266"/>
              </a:xfrm>
              <a:prstGeom prst="rect">
                <a:avLst/>
              </a:prstGeom>
              <a:solidFill>
                <a:srgbClr val="3366CC"/>
              </a:solidFill>
              <a:ln w="9525">
                <a:noFill/>
                <a:miter lim="800000"/>
                <a:headEnd/>
                <a:tailEnd/>
              </a:ln>
            </p:spPr>
            <p:txBody>
              <a:bodyPr/>
              <a:lstStyle/>
              <a:p>
                <a:endParaRPr lang="en-US"/>
              </a:p>
            </p:txBody>
          </p:sp>
          <p:sp>
            <p:nvSpPr>
              <p:cNvPr id="174224" name="Rectangle 144"/>
              <p:cNvSpPr>
                <a:spLocks noChangeArrowheads="1"/>
              </p:cNvSpPr>
              <p:nvPr/>
            </p:nvSpPr>
            <p:spPr bwMode="auto">
              <a:xfrm>
                <a:off x="1528" y="1775"/>
                <a:ext cx="11" cy="266"/>
              </a:xfrm>
              <a:prstGeom prst="rect">
                <a:avLst/>
              </a:prstGeom>
              <a:solidFill>
                <a:srgbClr val="3366CC"/>
              </a:solidFill>
              <a:ln w="9525">
                <a:noFill/>
                <a:miter lim="800000"/>
                <a:headEnd/>
                <a:tailEnd/>
              </a:ln>
            </p:spPr>
            <p:txBody>
              <a:bodyPr/>
              <a:lstStyle/>
              <a:p>
                <a:endParaRPr lang="en-US"/>
              </a:p>
            </p:txBody>
          </p:sp>
          <p:sp>
            <p:nvSpPr>
              <p:cNvPr id="174225" name="Rectangle 145"/>
              <p:cNvSpPr>
                <a:spLocks noChangeArrowheads="1"/>
              </p:cNvSpPr>
              <p:nvPr/>
            </p:nvSpPr>
            <p:spPr bwMode="auto">
              <a:xfrm>
                <a:off x="1539" y="1775"/>
                <a:ext cx="11" cy="266"/>
              </a:xfrm>
              <a:prstGeom prst="rect">
                <a:avLst/>
              </a:prstGeom>
              <a:solidFill>
                <a:srgbClr val="3366CC"/>
              </a:solidFill>
              <a:ln w="9525">
                <a:noFill/>
                <a:miter lim="800000"/>
                <a:headEnd/>
                <a:tailEnd/>
              </a:ln>
            </p:spPr>
            <p:txBody>
              <a:bodyPr/>
              <a:lstStyle/>
              <a:p>
                <a:endParaRPr lang="en-US"/>
              </a:p>
            </p:txBody>
          </p:sp>
          <p:sp>
            <p:nvSpPr>
              <p:cNvPr id="174226" name="Rectangle 146"/>
              <p:cNvSpPr>
                <a:spLocks noChangeArrowheads="1"/>
              </p:cNvSpPr>
              <p:nvPr/>
            </p:nvSpPr>
            <p:spPr bwMode="auto">
              <a:xfrm>
                <a:off x="1550" y="1775"/>
                <a:ext cx="10" cy="266"/>
              </a:xfrm>
              <a:prstGeom prst="rect">
                <a:avLst/>
              </a:prstGeom>
              <a:solidFill>
                <a:srgbClr val="3366CC"/>
              </a:solidFill>
              <a:ln w="9525">
                <a:noFill/>
                <a:miter lim="800000"/>
                <a:headEnd/>
                <a:tailEnd/>
              </a:ln>
            </p:spPr>
            <p:txBody>
              <a:bodyPr/>
              <a:lstStyle/>
              <a:p>
                <a:endParaRPr lang="en-US"/>
              </a:p>
            </p:txBody>
          </p:sp>
          <p:sp>
            <p:nvSpPr>
              <p:cNvPr id="174227" name="Rectangle 147"/>
              <p:cNvSpPr>
                <a:spLocks noChangeArrowheads="1"/>
              </p:cNvSpPr>
              <p:nvPr/>
            </p:nvSpPr>
            <p:spPr bwMode="auto">
              <a:xfrm>
                <a:off x="1560" y="1775"/>
                <a:ext cx="11" cy="266"/>
              </a:xfrm>
              <a:prstGeom prst="rect">
                <a:avLst/>
              </a:prstGeom>
              <a:solidFill>
                <a:srgbClr val="3366CC"/>
              </a:solidFill>
              <a:ln w="9525">
                <a:noFill/>
                <a:miter lim="800000"/>
                <a:headEnd/>
                <a:tailEnd/>
              </a:ln>
            </p:spPr>
            <p:txBody>
              <a:bodyPr/>
              <a:lstStyle/>
              <a:p>
                <a:endParaRPr lang="en-US"/>
              </a:p>
            </p:txBody>
          </p:sp>
          <p:sp>
            <p:nvSpPr>
              <p:cNvPr id="174228" name="Rectangle 148"/>
              <p:cNvSpPr>
                <a:spLocks noChangeArrowheads="1"/>
              </p:cNvSpPr>
              <p:nvPr/>
            </p:nvSpPr>
            <p:spPr bwMode="auto">
              <a:xfrm>
                <a:off x="1571" y="1775"/>
                <a:ext cx="11" cy="266"/>
              </a:xfrm>
              <a:prstGeom prst="rect">
                <a:avLst/>
              </a:prstGeom>
              <a:solidFill>
                <a:srgbClr val="3366CC"/>
              </a:solidFill>
              <a:ln w="9525">
                <a:noFill/>
                <a:miter lim="800000"/>
                <a:headEnd/>
                <a:tailEnd/>
              </a:ln>
            </p:spPr>
            <p:txBody>
              <a:bodyPr/>
              <a:lstStyle/>
              <a:p>
                <a:endParaRPr lang="en-US"/>
              </a:p>
            </p:txBody>
          </p:sp>
          <p:sp>
            <p:nvSpPr>
              <p:cNvPr id="174229" name="Rectangle 149"/>
              <p:cNvSpPr>
                <a:spLocks noChangeArrowheads="1"/>
              </p:cNvSpPr>
              <p:nvPr/>
            </p:nvSpPr>
            <p:spPr bwMode="auto">
              <a:xfrm>
                <a:off x="1582" y="1775"/>
                <a:ext cx="10" cy="266"/>
              </a:xfrm>
              <a:prstGeom prst="rect">
                <a:avLst/>
              </a:prstGeom>
              <a:solidFill>
                <a:srgbClr val="3366CC"/>
              </a:solidFill>
              <a:ln w="9525">
                <a:noFill/>
                <a:miter lim="800000"/>
                <a:headEnd/>
                <a:tailEnd/>
              </a:ln>
            </p:spPr>
            <p:txBody>
              <a:bodyPr/>
              <a:lstStyle/>
              <a:p>
                <a:endParaRPr lang="en-US"/>
              </a:p>
            </p:txBody>
          </p:sp>
          <p:sp>
            <p:nvSpPr>
              <p:cNvPr id="174230" name="Rectangle 150"/>
              <p:cNvSpPr>
                <a:spLocks noChangeArrowheads="1"/>
              </p:cNvSpPr>
              <p:nvPr/>
            </p:nvSpPr>
            <p:spPr bwMode="auto">
              <a:xfrm>
                <a:off x="1592" y="1775"/>
                <a:ext cx="16" cy="266"/>
              </a:xfrm>
              <a:prstGeom prst="rect">
                <a:avLst/>
              </a:prstGeom>
              <a:solidFill>
                <a:srgbClr val="3366CC"/>
              </a:solidFill>
              <a:ln w="9525">
                <a:noFill/>
                <a:miter lim="800000"/>
                <a:headEnd/>
                <a:tailEnd/>
              </a:ln>
            </p:spPr>
            <p:txBody>
              <a:bodyPr/>
              <a:lstStyle/>
              <a:p>
                <a:endParaRPr lang="en-US"/>
              </a:p>
            </p:txBody>
          </p:sp>
          <p:sp>
            <p:nvSpPr>
              <p:cNvPr id="174231" name="Rectangle 151"/>
              <p:cNvSpPr>
                <a:spLocks noChangeArrowheads="1"/>
              </p:cNvSpPr>
              <p:nvPr/>
            </p:nvSpPr>
            <p:spPr bwMode="auto">
              <a:xfrm>
                <a:off x="1608" y="1775"/>
                <a:ext cx="11" cy="266"/>
              </a:xfrm>
              <a:prstGeom prst="rect">
                <a:avLst/>
              </a:prstGeom>
              <a:solidFill>
                <a:srgbClr val="3366CC"/>
              </a:solidFill>
              <a:ln w="9525">
                <a:noFill/>
                <a:miter lim="800000"/>
                <a:headEnd/>
                <a:tailEnd/>
              </a:ln>
            </p:spPr>
            <p:txBody>
              <a:bodyPr/>
              <a:lstStyle/>
              <a:p>
                <a:endParaRPr lang="en-US"/>
              </a:p>
            </p:txBody>
          </p:sp>
          <p:sp>
            <p:nvSpPr>
              <p:cNvPr id="174232" name="Rectangle 152"/>
              <p:cNvSpPr>
                <a:spLocks noChangeArrowheads="1"/>
              </p:cNvSpPr>
              <p:nvPr/>
            </p:nvSpPr>
            <p:spPr bwMode="auto">
              <a:xfrm>
                <a:off x="1619" y="1775"/>
                <a:ext cx="11" cy="266"/>
              </a:xfrm>
              <a:prstGeom prst="rect">
                <a:avLst/>
              </a:prstGeom>
              <a:solidFill>
                <a:srgbClr val="3366CC"/>
              </a:solidFill>
              <a:ln w="9525">
                <a:noFill/>
                <a:miter lim="800000"/>
                <a:headEnd/>
                <a:tailEnd/>
              </a:ln>
            </p:spPr>
            <p:txBody>
              <a:bodyPr/>
              <a:lstStyle/>
              <a:p>
                <a:endParaRPr lang="en-US"/>
              </a:p>
            </p:txBody>
          </p:sp>
          <p:sp>
            <p:nvSpPr>
              <p:cNvPr id="174233" name="Rectangle 153"/>
              <p:cNvSpPr>
                <a:spLocks noChangeArrowheads="1"/>
              </p:cNvSpPr>
              <p:nvPr/>
            </p:nvSpPr>
            <p:spPr bwMode="auto">
              <a:xfrm>
                <a:off x="1630" y="1775"/>
                <a:ext cx="10" cy="266"/>
              </a:xfrm>
              <a:prstGeom prst="rect">
                <a:avLst/>
              </a:prstGeom>
              <a:solidFill>
                <a:srgbClr val="3366CC"/>
              </a:solidFill>
              <a:ln w="9525">
                <a:noFill/>
                <a:miter lim="800000"/>
                <a:headEnd/>
                <a:tailEnd/>
              </a:ln>
            </p:spPr>
            <p:txBody>
              <a:bodyPr/>
              <a:lstStyle/>
              <a:p>
                <a:endParaRPr lang="en-US"/>
              </a:p>
            </p:txBody>
          </p:sp>
          <p:sp>
            <p:nvSpPr>
              <p:cNvPr id="174234" name="Rectangle 154"/>
              <p:cNvSpPr>
                <a:spLocks noChangeArrowheads="1"/>
              </p:cNvSpPr>
              <p:nvPr/>
            </p:nvSpPr>
            <p:spPr bwMode="auto">
              <a:xfrm>
                <a:off x="1640" y="1775"/>
                <a:ext cx="11" cy="266"/>
              </a:xfrm>
              <a:prstGeom prst="rect">
                <a:avLst/>
              </a:prstGeom>
              <a:solidFill>
                <a:srgbClr val="3366CC"/>
              </a:solidFill>
              <a:ln w="9525">
                <a:noFill/>
                <a:miter lim="800000"/>
                <a:headEnd/>
                <a:tailEnd/>
              </a:ln>
            </p:spPr>
            <p:txBody>
              <a:bodyPr/>
              <a:lstStyle/>
              <a:p>
                <a:endParaRPr lang="en-US"/>
              </a:p>
            </p:txBody>
          </p:sp>
          <p:sp>
            <p:nvSpPr>
              <p:cNvPr id="174235" name="Rectangle 155"/>
              <p:cNvSpPr>
                <a:spLocks noChangeArrowheads="1"/>
              </p:cNvSpPr>
              <p:nvPr/>
            </p:nvSpPr>
            <p:spPr bwMode="auto">
              <a:xfrm>
                <a:off x="1651" y="1775"/>
                <a:ext cx="11" cy="266"/>
              </a:xfrm>
              <a:prstGeom prst="rect">
                <a:avLst/>
              </a:prstGeom>
              <a:solidFill>
                <a:srgbClr val="3366CC"/>
              </a:solidFill>
              <a:ln w="9525">
                <a:noFill/>
                <a:miter lim="800000"/>
                <a:headEnd/>
                <a:tailEnd/>
              </a:ln>
            </p:spPr>
            <p:txBody>
              <a:bodyPr/>
              <a:lstStyle/>
              <a:p>
                <a:endParaRPr lang="en-US"/>
              </a:p>
            </p:txBody>
          </p:sp>
          <p:sp>
            <p:nvSpPr>
              <p:cNvPr id="174236" name="Rectangle 156"/>
              <p:cNvSpPr>
                <a:spLocks noChangeArrowheads="1"/>
              </p:cNvSpPr>
              <p:nvPr/>
            </p:nvSpPr>
            <p:spPr bwMode="auto">
              <a:xfrm>
                <a:off x="1662" y="1775"/>
                <a:ext cx="10" cy="266"/>
              </a:xfrm>
              <a:prstGeom prst="rect">
                <a:avLst/>
              </a:prstGeom>
              <a:solidFill>
                <a:srgbClr val="3366CC"/>
              </a:solidFill>
              <a:ln w="9525">
                <a:noFill/>
                <a:miter lim="800000"/>
                <a:headEnd/>
                <a:tailEnd/>
              </a:ln>
            </p:spPr>
            <p:txBody>
              <a:bodyPr/>
              <a:lstStyle/>
              <a:p>
                <a:endParaRPr lang="en-US"/>
              </a:p>
            </p:txBody>
          </p:sp>
          <p:sp>
            <p:nvSpPr>
              <p:cNvPr id="174237" name="Rectangle 157"/>
              <p:cNvSpPr>
                <a:spLocks noChangeArrowheads="1"/>
              </p:cNvSpPr>
              <p:nvPr/>
            </p:nvSpPr>
            <p:spPr bwMode="auto">
              <a:xfrm>
                <a:off x="1672" y="1775"/>
                <a:ext cx="11" cy="266"/>
              </a:xfrm>
              <a:prstGeom prst="rect">
                <a:avLst/>
              </a:prstGeom>
              <a:solidFill>
                <a:srgbClr val="3366CC"/>
              </a:solidFill>
              <a:ln w="9525">
                <a:noFill/>
                <a:miter lim="800000"/>
                <a:headEnd/>
                <a:tailEnd/>
              </a:ln>
            </p:spPr>
            <p:txBody>
              <a:bodyPr/>
              <a:lstStyle/>
              <a:p>
                <a:endParaRPr lang="en-US"/>
              </a:p>
            </p:txBody>
          </p:sp>
          <p:sp>
            <p:nvSpPr>
              <p:cNvPr id="174238" name="Rectangle 158"/>
              <p:cNvSpPr>
                <a:spLocks noChangeArrowheads="1"/>
              </p:cNvSpPr>
              <p:nvPr/>
            </p:nvSpPr>
            <p:spPr bwMode="auto">
              <a:xfrm>
                <a:off x="1683" y="1775"/>
                <a:ext cx="10" cy="266"/>
              </a:xfrm>
              <a:prstGeom prst="rect">
                <a:avLst/>
              </a:prstGeom>
              <a:solidFill>
                <a:srgbClr val="3366CC"/>
              </a:solidFill>
              <a:ln w="9525">
                <a:noFill/>
                <a:miter lim="800000"/>
                <a:headEnd/>
                <a:tailEnd/>
              </a:ln>
            </p:spPr>
            <p:txBody>
              <a:bodyPr/>
              <a:lstStyle/>
              <a:p>
                <a:endParaRPr lang="en-US"/>
              </a:p>
            </p:txBody>
          </p:sp>
          <p:sp>
            <p:nvSpPr>
              <p:cNvPr id="174239" name="Rectangle 159"/>
              <p:cNvSpPr>
                <a:spLocks noChangeArrowheads="1"/>
              </p:cNvSpPr>
              <p:nvPr/>
            </p:nvSpPr>
            <p:spPr bwMode="auto">
              <a:xfrm>
                <a:off x="1693" y="1775"/>
                <a:ext cx="11" cy="266"/>
              </a:xfrm>
              <a:prstGeom prst="rect">
                <a:avLst/>
              </a:prstGeom>
              <a:solidFill>
                <a:srgbClr val="3366CC"/>
              </a:solidFill>
              <a:ln w="9525">
                <a:noFill/>
                <a:miter lim="800000"/>
                <a:headEnd/>
                <a:tailEnd/>
              </a:ln>
            </p:spPr>
            <p:txBody>
              <a:bodyPr/>
              <a:lstStyle/>
              <a:p>
                <a:endParaRPr lang="en-US"/>
              </a:p>
            </p:txBody>
          </p:sp>
          <p:sp>
            <p:nvSpPr>
              <p:cNvPr id="174240" name="Rectangle 160"/>
              <p:cNvSpPr>
                <a:spLocks noChangeArrowheads="1"/>
              </p:cNvSpPr>
              <p:nvPr/>
            </p:nvSpPr>
            <p:spPr bwMode="auto">
              <a:xfrm>
                <a:off x="1704" y="1775"/>
                <a:ext cx="11" cy="266"/>
              </a:xfrm>
              <a:prstGeom prst="rect">
                <a:avLst/>
              </a:prstGeom>
              <a:solidFill>
                <a:srgbClr val="3366CC"/>
              </a:solidFill>
              <a:ln w="9525">
                <a:noFill/>
                <a:miter lim="800000"/>
                <a:headEnd/>
                <a:tailEnd/>
              </a:ln>
            </p:spPr>
            <p:txBody>
              <a:bodyPr/>
              <a:lstStyle/>
              <a:p>
                <a:endParaRPr lang="en-US"/>
              </a:p>
            </p:txBody>
          </p:sp>
          <p:sp>
            <p:nvSpPr>
              <p:cNvPr id="174241" name="Rectangle 161"/>
              <p:cNvSpPr>
                <a:spLocks noChangeArrowheads="1"/>
              </p:cNvSpPr>
              <p:nvPr/>
            </p:nvSpPr>
            <p:spPr bwMode="auto">
              <a:xfrm>
                <a:off x="1715" y="1775"/>
                <a:ext cx="10" cy="266"/>
              </a:xfrm>
              <a:prstGeom prst="rect">
                <a:avLst/>
              </a:prstGeom>
              <a:solidFill>
                <a:srgbClr val="3366CC"/>
              </a:solidFill>
              <a:ln w="9525">
                <a:noFill/>
                <a:miter lim="800000"/>
                <a:headEnd/>
                <a:tailEnd/>
              </a:ln>
            </p:spPr>
            <p:txBody>
              <a:bodyPr/>
              <a:lstStyle/>
              <a:p>
                <a:endParaRPr lang="en-US"/>
              </a:p>
            </p:txBody>
          </p:sp>
          <p:sp>
            <p:nvSpPr>
              <p:cNvPr id="174242" name="Rectangle 162"/>
              <p:cNvSpPr>
                <a:spLocks noChangeArrowheads="1"/>
              </p:cNvSpPr>
              <p:nvPr/>
            </p:nvSpPr>
            <p:spPr bwMode="auto">
              <a:xfrm>
                <a:off x="1725" y="1775"/>
                <a:ext cx="11" cy="266"/>
              </a:xfrm>
              <a:prstGeom prst="rect">
                <a:avLst/>
              </a:prstGeom>
              <a:solidFill>
                <a:srgbClr val="3366CC"/>
              </a:solidFill>
              <a:ln w="9525">
                <a:noFill/>
                <a:miter lim="800000"/>
                <a:headEnd/>
                <a:tailEnd/>
              </a:ln>
            </p:spPr>
            <p:txBody>
              <a:bodyPr/>
              <a:lstStyle/>
              <a:p>
                <a:endParaRPr lang="en-US"/>
              </a:p>
            </p:txBody>
          </p:sp>
          <p:sp>
            <p:nvSpPr>
              <p:cNvPr id="174243" name="Rectangle 163"/>
              <p:cNvSpPr>
                <a:spLocks noChangeArrowheads="1"/>
              </p:cNvSpPr>
              <p:nvPr/>
            </p:nvSpPr>
            <p:spPr bwMode="auto">
              <a:xfrm>
                <a:off x="1736" y="1775"/>
                <a:ext cx="11" cy="266"/>
              </a:xfrm>
              <a:prstGeom prst="rect">
                <a:avLst/>
              </a:prstGeom>
              <a:solidFill>
                <a:srgbClr val="3366CC"/>
              </a:solidFill>
              <a:ln w="9525">
                <a:noFill/>
                <a:miter lim="800000"/>
                <a:headEnd/>
                <a:tailEnd/>
              </a:ln>
            </p:spPr>
            <p:txBody>
              <a:bodyPr/>
              <a:lstStyle/>
              <a:p>
                <a:endParaRPr lang="en-US"/>
              </a:p>
            </p:txBody>
          </p:sp>
          <p:sp>
            <p:nvSpPr>
              <p:cNvPr id="174244" name="Rectangle 164"/>
              <p:cNvSpPr>
                <a:spLocks noChangeArrowheads="1"/>
              </p:cNvSpPr>
              <p:nvPr/>
            </p:nvSpPr>
            <p:spPr bwMode="auto">
              <a:xfrm>
                <a:off x="1747" y="1775"/>
                <a:ext cx="10" cy="266"/>
              </a:xfrm>
              <a:prstGeom prst="rect">
                <a:avLst/>
              </a:prstGeom>
              <a:solidFill>
                <a:srgbClr val="3366CC"/>
              </a:solidFill>
              <a:ln w="9525">
                <a:noFill/>
                <a:miter lim="800000"/>
                <a:headEnd/>
                <a:tailEnd/>
              </a:ln>
            </p:spPr>
            <p:txBody>
              <a:bodyPr/>
              <a:lstStyle/>
              <a:p>
                <a:endParaRPr lang="en-US"/>
              </a:p>
            </p:txBody>
          </p:sp>
          <p:sp>
            <p:nvSpPr>
              <p:cNvPr id="174245" name="Rectangle 165"/>
              <p:cNvSpPr>
                <a:spLocks noChangeArrowheads="1"/>
              </p:cNvSpPr>
              <p:nvPr/>
            </p:nvSpPr>
            <p:spPr bwMode="auto">
              <a:xfrm>
                <a:off x="1757" y="1775"/>
                <a:ext cx="11" cy="266"/>
              </a:xfrm>
              <a:prstGeom prst="rect">
                <a:avLst/>
              </a:prstGeom>
              <a:solidFill>
                <a:srgbClr val="3366CC"/>
              </a:solidFill>
              <a:ln w="9525">
                <a:noFill/>
                <a:miter lim="800000"/>
                <a:headEnd/>
                <a:tailEnd/>
              </a:ln>
            </p:spPr>
            <p:txBody>
              <a:bodyPr/>
              <a:lstStyle/>
              <a:p>
                <a:endParaRPr lang="en-US"/>
              </a:p>
            </p:txBody>
          </p:sp>
          <p:sp>
            <p:nvSpPr>
              <p:cNvPr id="174246" name="Rectangle 166"/>
              <p:cNvSpPr>
                <a:spLocks noChangeArrowheads="1"/>
              </p:cNvSpPr>
              <p:nvPr/>
            </p:nvSpPr>
            <p:spPr bwMode="auto">
              <a:xfrm>
                <a:off x="1768" y="1775"/>
                <a:ext cx="11" cy="266"/>
              </a:xfrm>
              <a:prstGeom prst="rect">
                <a:avLst/>
              </a:prstGeom>
              <a:solidFill>
                <a:srgbClr val="3366CC"/>
              </a:solidFill>
              <a:ln w="9525">
                <a:noFill/>
                <a:miter lim="800000"/>
                <a:headEnd/>
                <a:tailEnd/>
              </a:ln>
            </p:spPr>
            <p:txBody>
              <a:bodyPr/>
              <a:lstStyle/>
              <a:p>
                <a:endParaRPr lang="en-US"/>
              </a:p>
            </p:txBody>
          </p:sp>
          <p:sp>
            <p:nvSpPr>
              <p:cNvPr id="174247" name="Rectangle 167"/>
              <p:cNvSpPr>
                <a:spLocks noChangeArrowheads="1"/>
              </p:cNvSpPr>
              <p:nvPr/>
            </p:nvSpPr>
            <p:spPr bwMode="auto">
              <a:xfrm>
                <a:off x="1779" y="1775"/>
                <a:ext cx="10" cy="266"/>
              </a:xfrm>
              <a:prstGeom prst="rect">
                <a:avLst/>
              </a:prstGeom>
              <a:solidFill>
                <a:srgbClr val="3366CC"/>
              </a:solidFill>
              <a:ln w="9525">
                <a:noFill/>
                <a:miter lim="800000"/>
                <a:headEnd/>
                <a:tailEnd/>
              </a:ln>
            </p:spPr>
            <p:txBody>
              <a:bodyPr/>
              <a:lstStyle/>
              <a:p>
                <a:endParaRPr lang="en-US"/>
              </a:p>
            </p:txBody>
          </p:sp>
          <p:sp>
            <p:nvSpPr>
              <p:cNvPr id="174248" name="Rectangle 168"/>
              <p:cNvSpPr>
                <a:spLocks noChangeArrowheads="1"/>
              </p:cNvSpPr>
              <p:nvPr/>
            </p:nvSpPr>
            <p:spPr bwMode="auto">
              <a:xfrm>
                <a:off x="1789" y="1775"/>
                <a:ext cx="11" cy="266"/>
              </a:xfrm>
              <a:prstGeom prst="rect">
                <a:avLst/>
              </a:prstGeom>
              <a:solidFill>
                <a:srgbClr val="3366CC"/>
              </a:solidFill>
              <a:ln w="9525">
                <a:noFill/>
                <a:miter lim="800000"/>
                <a:headEnd/>
                <a:tailEnd/>
              </a:ln>
            </p:spPr>
            <p:txBody>
              <a:bodyPr/>
              <a:lstStyle/>
              <a:p>
                <a:endParaRPr lang="en-US"/>
              </a:p>
            </p:txBody>
          </p:sp>
          <p:sp>
            <p:nvSpPr>
              <p:cNvPr id="174249" name="Rectangle 169"/>
              <p:cNvSpPr>
                <a:spLocks noChangeArrowheads="1"/>
              </p:cNvSpPr>
              <p:nvPr/>
            </p:nvSpPr>
            <p:spPr bwMode="auto">
              <a:xfrm>
                <a:off x="1800" y="1775"/>
                <a:ext cx="11" cy="266"/>
              </a:xfrm>
              <a:prstGeom prst="rect">
                <a:avLst/>
              </a:prstGeom>
              <a:solidFill>
                <a:srgbClr val="3366CC"/>
              </a:solidFill>
              <a:ln w="9525">
                <a:noFill/>
                <a:miter lim="800000"/>
                <a:headEnd/>
                <a:tailEnd/>
              </a:ln>
            </p:spPr>
            <p:txBody>
              <a:bodyPr/>
              <a:lstStyle/>
              <a:p>
                <a:endParaRPr lang="en-US"/>
              </a:p>
            </p:txBody>
          </p:sp>
          <p:sp>
            <p:nvSpPr>
              <p:cNvPr id="174250" name="Rectangle 170"/>
              <p:cNvSpPr>
                <a:spLocks noChangeArrowheads="1"/>
              </p:cNvSpPr>
              <p:nvPr/>
            </p:nvSpPr>
            <p:spPr bwMode="auto">
              <a:xfrm>
                <a:off x="1811" y="1775"/>
                <a:ext cx="10" cy="266"/>
              </a:xfrm>
              <a:prstGeom prst="rect">
                <a:avLst/>
              </a:prstGeom>
              <a:solidFill>
                <a:srgbClr val="3366CC"/>
              </a:solidFill>
              <a:ln w="9525">
                <a:noFill/>
                <a:miter lim="800000"/>
                <a:headEnd/>
                <a:tailEnd/>
              </a:ln>
            </p:spPr>
            <p:txBody>
              <a:bodyPr/>
              <a:lstStyle/>
              <a:p>
                <a:endParaRPr lang="en-US"/>
              </a:p>
            </p:txBody>
          </p:sp>
          <p:sp>
            <p:nvSpPr>
              <p:cNvPr id="174251" name="Rectangle 171"/>
              <p:cNvSpPr>
                <a:spLocks noChangeArrowheads="1"/>
              </p:cNvSpPr>
              <p:nvPr/>
            </p:nvSpPr>
            <p:spPr bwMode="auto">
              <a:xfrm>
                <a:off x="1821" y="1775"/>
                <a:ext cx="11" cy="266"/>
              </a:xfrm>
              <a:prstGeom prst="rect">
                <a:avLst/>
              </a:prstGeom>
              <a:solidFill>
                <a:srgbClr val="3366CC"/>
              </a:solidFill>
              <a:ln w="9525">
                <a:noFill/>
                <a:miter lim="800000"/>
                <a:headEnd/>
                <a:tailEnd/>
              </a:ln>
            </p:spPr>
            <p:txBody>
              <a:bodyPr/>
              <a:lstStyle/>
              <a:p>
                <a:endParaRPr lang="en-US"/>
              </a:p>
            </p:txBody>
          </p:sp>
          <p:sp>
            <p:nvSpPr>
              <p:cNvPr id="174252" name="Rectangle 172"/>
              <p:cNvSpPr>
                <a:spLocks noChangeArrowheads="1"/>
              </p:cNvSpPr>
              <p:nvPr/>
            </p:nvSpPr>
            <p:spPr bwMode="auto">
              <a:xfrm>
                <a:off x="1832" y="1775"/>
                <a:ext cx="11" cy="266"/>
              </a:xfrm>
              <a:prstGeom prst="rect">
                <a:avLst/>
              </a:prstGeom>
              <a:solidFill>
                <a:srgbClr val="3366CC"/>
              </a:solidFill>
              <a:ln w="9525">
                <a:noFill/>
                <a:miter lim="800000"/>
                <a:headEnd/>
                <a:tailEnd/>
              </a:ln>
            </p:spPr>
            <p:txBody>
              <a:bodyPr/>
              <a:lstStyle/>
              <a:p>
                <a:endParaRPr lang="en-US"/>
              </a:p>
            </p:txBody>
          </p:sp>
          <p:sp>
            <p:nvSpPr>
              <p:cNvPr id="174253" name="Rectangle 173"/>
              <p:cNvSpPr>
                <a:spLocks noChangeArrowheads="1"/>
              </p:cNvSpPr>
              <p:nvPr/>
            </p:nvSpPr>
            <p:spPr bwMode="auto">
              <a:xfrm>
                <a:off x="1843" y="1775"/>
                <a:ext cx="10" cy="266"/>
              </a:xfrm>
              <a:prstGeom prst="rect">
                <a:avLst/>
              </a:prstGeom>
              <a:solidFill>
                <a:srgbClr val="3366CC"/>
              </a:solidFill>
              <a:ln w="9525">
                <a:noFill/>
                <a:miter lim="800000"/>
                <a:headEnd/>
                <a:tailEnd/>
              </a:ln>
            </p:spPr>
            <p:txBody>
              <a:bodyPr/>
              <a:lstStyle/>
              <a:p>
                <a:endParaRPr lang="en-US"/>
              </a:p>
            </p:txBody>
          </p:sp>
          <p:sp>
            <p:nvSpPr>
              <p:cNvPr id="174254" name="Rectangle 174"/>
              <p:cNvSpPr>
                <a:spLocks noChangeArrowheads="1"/>
              </p:cNvSpPr>
              <p:nvPr/>
            </p:nvSpPr>
            <p:spPr bwMode="auto">
              <a:xfrm>
                <a:off x="1853" y="1775"/>
                <a:ext cx="11" cy="266"/>
              </a:xfrm>
              <a:prstGeom prst="rect">
                <a:avLst/>
              </a:prstGeom>
              <a:solidFill>
                <a:srgbClr val="3366CC"/>
              </a:solidFill>
              <a:ln w="9525">
                <a:noFill/>
                <a:miter lim="800000"/>
                <a:headEnd/>
                <a:tailEnd/>
              </a:ln>
            </p:spPr>
            <p:txBody>
              <a:bodyPr/>
              <a:lstStyle/>
              <a:p>
                <a:endParaRPr lang="en-US"/>
              </a:p>
            </p:txBody>
          </p:sp>
          <p:sp>
            <p:nvSpPr>
              <p:cNvPr id="174255" name="Rectangle 175"/>
              <p:cNvSpPr>
                <a:spLocks noChangeArrowheads="1"/>
              </p:cNvSpPr>
              <p:nvPr/>
            </p:nvSpPr>
            <p:spPr bwMode="auto">
              <a:xfrm>
                <a:off x="1864" y="1775"/>
                <a:ext cx="11" cy="266"/>
              </a:xfrm>
              <a:prstGeom prst="rect">
                <a:avLst/>
              </a:prstGeom>
              <a:solidFill>
                <a:srgbClr val="3366CC"/>
              </a:solidFill>
              <a:ln w="9525">
                <a:noFill/>
                <a:miter lim="800000"/>
                <a:headEnd/>
                <a:tailEnd/>
              </a:ln>
            </p:spPr>
            <p:txBody>
              <a:bodyPr/>
              <a:lstStyle/>
              <a:p>
                <a:endParaRPr lang="en-US"/>
              </a:p>
            </p:txBody>
          </p:sp>
          <p:sp>
            <p:nvSpPr>
              <p:cNvPr id="174256" name="Rectangle 176"/>
              <p:cNvSpPr>
                <a:spLocks noChangeArrowheads="1"/>
              </p:cNvSpPr>
              <p:nvPr/>
            </p:nvSpPr>
            <p:spPr bwMode="auto">
              <a:xfrm>
                <a:off x="1875" y="1775"/>
                <a:ext cx="10" cy="266"/>
              </a:xfrm>
              <a:prstGeom prst="rect">
                <a:avLst/>
              </a:prstGeom>
              <a:solidFill>
                <a:srgbClr val="3366CC"/>
              </a:solidFill>
              <a:ln w="9525">
                <a:noFill/>
                <a:miter lim="800000"/>
                <a:headEnd/>
                <a:tailEnd/>
              </a:ln>
            </p:spPr>
            <p:txBody>
              <a:bodyPr/>
              <a:lstStyle/>
              <a:p>
                <a:endParaRPr lang="en-US"/>
              </a:p>
            </p:txBody>
          </p:sp>
          <p:sp>
            <p:nvSpPr>
              <p:cNvPr id="174257" name="Rectangle 177"/>
              <p:cNvSpPr>
                <a:spLocks noChangeArrowheads="1"/>
              </p:cNvSpPr>
              <p:nvPr/>
            </p:nvSpPr>
            <p:spPr bwMode="auto">
              <a:xfrm>
                <a:off x="1885" y="1775"/>
                <a:ext cx="11" cy="266"/>
              </a:xfrm>
              <a:prstGeom prst="rect">
                <a:avLst/>
              </a:prstGeom>
              <a:solidFill>
                <a:srgbClr val="3366CC"/>
              </a:solidFill>
              <a:ln w="9525">
                <a:noFill/>
                <a:miter lim="800000"/>
                <a:headEnd/>
                <a:tailEnd/>
              </a:ln>
            </p:spPr>
            <p:txBody>
              <a:bodyPr/>
              <a:lstStyle/>
              <a:p>
                <a:endParaRPr lang="en-US"/>
              </a:p>
            </p:txBody>
          </p:sp>
          <p:sp>
            <p:nvSpPr>
              <p:cNvPr id="174258" name="Rectangle 178"/>
              <p:cNvSpPr>
                <a:spLocks noChangeArrowheads="1"/>
              </p:cNvSpPr>
              <p:nvPr/>
            </p:nvSpPr>
            <p:spPr bwMode="auto">
              <a:xfrm>
                <a:off x="1896" y="1775"/>
                <a:ext cx="10" cy="266"/>
              </a:xfrm>
              <a:prstGeom prst="rect">
                <a:avLst/>
              </a:prstGeom>
              <a:solidFill>
                <a:srgbClr val="3366CC"/>
              </a:solidFill>
              <a:ln w="9525">
                <a:noFill/>
                <a:miter lim="800000"/>
                <a:headEnd/>
                <a:tailEnd/>
              </a:ln>
            </p:spPr>
            <p:txBody>
              <a:bodyPr/>
              <a:lstStyle/>
              <a:p>
                <a:endParaRPr lang="en-US"/>
              </a:p>
            </p:txBody>
          </p:sp>
          <p:sp>
            <p:nvSpPr>
              <p:cNvPr id="174259" name="Rectangle 179"/>
              <p:cNvSpPr>
                <a:spLocks noChangeArrowheads="1"/>
              </p:cNvSpPr>
              <p:nvPr/>
            </p:nvSpPr>
            <p:spPr bwMode="auto">
              <a:xfrm>
                <a:off x="1906" y="1775"/>
                <a:ext cx="11" cy="266"/>
              </a:xfrm>
              <a:prstGeom prst="rect">
                <a:avLst/>
              </a:prstGeom>
              <a:solidFill>
                <a:srgbClr val="3366CC"/>
              </a:solidFill>
              <a:ln w="9525">
                <a:noFill/>
                <a:miter lim="800000"/>
                <a:headEnd/>
                <a:tailEnd/>
              </a:ln>
            </p:spPr>
            <p:txBody>
              <a:bodyPr/>
              <a:lstStyle/>
              <a:p>
                <a:endParaRPr lang="en-US"/>
              </a:p>
            </p:txBody>
          </p:sp>
          <p:sp>
            <p:nvSpPr>
              <p:cNvPr id="174260" name="Rectangle 180"/>
              <p:cNvSpPr>
                <a:spLocks noChangeArrowheads="1"/>
              </p:cNvSpPr>
              <p:nvPr/>
            </p:nvSpPr>
            <p:spPr bwMode="auto">
              <a:xfrm>
                <a:off x="1917" y="1775"/>
                <a:ext cx="11" cy="266"/>
              </a:xfrm>
              <a:prstGeom prst="rect">
                <a:avLst/>
              </a:prstGeom>
              <a:solidFill>
                <a:srgbClr val="3366CC"/>
              </a:solidFill>
              <a:ln w="9525">
                <a:noFill/>
                <a:miter lim="800000"/>
                <a:headEnd/>
                <a:tailEnd/>
              </a:ln>
            </p:spPr>
            <p:txBody>
              <a:bodyPr/>
              <a:lstStyle/>
              <a:p>
                <a:endParaRPr lang="en-US"/>
              </a:p>
            </p:txBody>
          </p:sp>
          <p:sp>
            <p:nvSpPr>
              <p:cNvPr id="174261" name="Rectangle 181"/>
              <p:cNvSpPr>
                <a:spLocks noChangeArrowheads="1"/>
              </p:cNvSpPr>
              <p:nvPr/>
            </p:nvSpPr>
            <p:spPr bwMode="auto">
              <a:xfrm>
                <a:off x="1928" y="1775"/>
                <a:ext cx="10" cy="266"/>
              </a:xfrm>
              <a:prstGeom prst="rect">
                <a:avLst/>
              </a:prstGeom>
              <a:solidFill>
                <a:srgbClr val="3366CC"/>
              </a:solidFill>
              <a:ln w="9525">
                <a:noFill/>
                <a:miter lim="800000"/>
                <a:headEnd/>
                <a:tailEnd/>
              </a:ln>
            </p:spPr>
            <p:txBody>
              <a:bodyPr/>
              <a:lstStyle/>
              <a:p>
                <a:endParaRPr lang="en-US"/>
              </a:p>
            </p:txBody>
          </p:sp>
          <p:sp>
            <p:nvSpPr>
              <p:cNvPr id="174262" name="Rectangle 182"/>
              <p:cNvSpPr>
                <a:spLocks noChangeArrowheads="1"/>
              </p:cNvSpPr>
              <p:nvPr/>
            </p:nvSpPr>
            <p:spPr bwMode="auto">
              <a:xfrm>
                <a:off x="1938" y="1775"/>
                <a:ext cx="11" cy="266"/>
              </a:xfrm>
              <a:prstGeom prst="rect">
                <a:avLst/>
              </a:prstGeom>
              <a:solidFill>
                <a:srgbClr val="3366CC"/>
              </a:solidFill>
              <a:ln w="9525">
                <a:noFill/>
                <a:miter lim="800000"/>
                <a:headEnd/>
                <a:tailEnd/>
              </a:ln>
            </p:spPr>
            <p:txBody>
              <a:bodyPr/>
              <a:lstStyle/>
              <a:p>
                <a:endParaRPr lang="en-US"/>
              </a:p>
            </p:txBody>
          </p:sp>
          <p:sp>
            <p:nvSpPr>
              <p:cNvPr id="174263" name="Rectangle 183"/>
              <p:cNvSpPr>
                <a:spLocks noChangeArrowheads="1"/>
              </p:cNvSpPr>
              <p:nvPr/>
            </p:nvSpPr>
            <p:spPr bwMode="auto">
              <a:xfrm>
                <a:off x="1949" y="1775"/>
                <a:ext cx="11" cy="266"/>
              </a:xfrm>
              <a:prstGeom prst="rect">
                <a:avLst/>
              </a:prstGeom>
              <a:solidFill>
                <a:srgbClr val="3366CC"/>
              </a:solidFill>
              <a:ln w="9525">
                <a:noFill/>
                <a:miter lim="800000"/>
                <a:headEnd/>
                <a:tailEnd/>
              </a:ln>
            </p:spPr>
            <p:txBody>
              <a:bodyPr/>
              <a:lstStyle/>
              <a:p>
                <a:endParaRPr lang="en-US"/>
              </a:p>
            </p:txBody>
          </p:sp>
          <p:sp>
            <p:nvSpPr>
              <p:cNvPr id="174264" name="Rectangle 184"/>
              <p:cNvSpPr>
                <a:spLocks noChangeArrowheads="1"/>
              </p:cNvSpPr>
              <p:nvPr/>
            </p:nvSpPr>
            <p:spPr bwMode="auto">
              <a:xfrm>
                <a:off x="1960" y="1775"/>
                <a:ext cx="10" cy="266"/>
              </a:xfrm>
              <a:prstGeom prst="rect">
                <a:avLst/>
              </a:prstGeom>
              <a:solidFill>
                <a:srgbClr val="3366CC"/>
              </a:solidFill>
              <a:ln w="9525">
                <a:noFill/>
                <a:miter lim="800000"/>
                <a:headEnd/>
                <a:tailEnd/>
              </a:ln>
            </p:spPr>
            <p:txBody>
              <a:bodyPr/>
              <a:lstStyle/>
              <a:p>
                <a:endParaRPr lang="en-US"/>
              </a:p>
            </p:txBody>
          </p:sp>
          <p:sp>
            <p:nvSpPr>
              <p:cNvPr id="174265" name="Rectangle 185"/>
              <p:cNvSpPr>
                <a:spLocks noChangeArrowheads="1"/>
              </p:cNvSpPr>
              <p:nvPr/>
            </p:nvSpPr>
            <p:spPr bwMode="auto">
              <a:xfrm>
                <a:off x="1970" y="1775"/>
                <a:ext cx="11" cy="266"/>
              </a:xfrm>
              <a:prstGeom prst="rect">
                <a:avLst/>
              </a:prstGeom>
              <a:solidFill>
                <a:srgbClr val="3366CC"/>
              </a:solidFill>
              <a:ln w="9525">
                <a:noFill/>
                <a:miter lim="800000"/>
                <a:headEnd/>
                <a:tailEnd/>
              </a:ln>
            </p:spPr>
            <p:txBody>
              <a:bodyPr/>
              <a:lstStyle/>
              <a:p>
                <a:endParaRPr lang="en-US"/>
              </a:p>
            </p:txBody>
          </p:sp>
          <p:sp>
            <p:nvSpPr>
              <p:cNvPr id="174266" name="Rectangle 186"/>
              <p:cNvSpPr>
                <a:spLocks noChangeArrowheads="1"/>
              </p:cNvSpPr>
              <p:nvPr/>
            </p:nvSpPr>
            <p:spPr bwMode="auto">
              <a:xfrm>
                <a:off x="1981" y="1775"/>
                <a:ext cx="11" cy="266"/>
              </a:xfrm>
              <a:prstGeom prst="rect">
                <a:avLst/>
              </a:prstGeom>
              <a:solidFill>
                <a:srgbClr val="3366CC"/>
              </a:solidFill>
              <a:ln w="9525">
                <a:noFill/>
                <a:miter lim="800000"/>
                <a:headEnd/>
                <a:tailEnd/>
              </a:ln>
            </p:spPr>
            <p:txBody>
              <a:bodyPr/>
              <a:lstStyle/>
              <a:p>
                <a:endParaRPr lang="en-US"/>
              </a:p>
            </p:txBody>
          </p:sp>
          <p:sp>
            <p:nvSpPr>
              <p:cNvPr id="174267" name="Rectangle 187"/>
              <p:cNvSpPr>
                <a:spLocks noChangeArrowheads="1"/>
              </p:cNvSpPr>
              <p:nvPr/>
            </p:nvSpPr>
            <p:spPr bwMode="auto">
              <a:xfrm>
                <a:off x="1992" y="1775"/>
                <a:ext cx="16" cy="266"/>
              </a:xfrm>
              <a:prstGeom prst="rect">
                <a:avLst/>
              </a:prstGeom>
              <a:solidFill>
                <a:srgbClr val="3366CC"/>
              </a:solidFill>
              <a:ln w="9525">
                <a:noFill/>
                <a:miter lim="800000"/>
                <a:headEnd/>
                <a:tailEnd/>
              </a:ln>
            </p:spPr>
            <p:txBody>
              <a:bodyPr/>
              <a:lstStyle/>
              <a:p>
                <a:endParaRPr lang="en-US"/>
              </a:p>
            </p:txBody>
          </p:sp>
          <p:sp>
            <p:nvSpPr>
              <p:cNvPr id="174268" name="Rectangle 188"/>
              <p:cNvSpPr>
                <a:spLocks noChangeArrowheads="1"/>
              </p:cNvSpPr>
              <p:nvPr/>
            </p:nvSpPr>
            <p:spPr bwMode="auto">
              <a:xfrm>
                <a:off x="2008" y="1775"/>
                <a:ext cx="10" cy="266"/>
              </a:xfrm>
              <a:prstGeom prst="rect">
                <a:avLst/>
              </a:prstGeom>
              <a:solidFill>
                <a:srgbClr val="3366CC"/>
              </a:solidFill>
              <a:ln w="9525">
                <a:noFill/>
                <a:miter lim="800000"/>
                <a:headEnd/>
                <a:tailEnd/>
              </a:ln>
            </p:spPr>
            <p:txBody>
              <a:bodyPr/>
              <a:lstStyle/>
              <a:p>
                <a:endParaRPr lang="en-US"/>
              </a:p>
            </p:txBody>
          </p:sp>
          <p:sp>
            <p:nvSpPr>
              <p:cNvPr id="174269" name="Rectangle 189"/>
              <p:cNvSpPr>
                <a:spLocks noChangeArrowheads="1"/>
              </p:cNvSpPr>
              <p:nvPr/>
            </p:nvSpPr>
            <p:spPr bwMode="auto">
              <a:xfrm>
                <a:off x="2018" y="1775"/>
                <a:ext cx="11" cy="266"/>
              </a:xfrm>
              <a:prstGeom prst="rect">
                <a:avLst/>
              </a:prstGeom>
              <a:solidFill>
                <a:srgbClr val="3366CC"/>
              </a:solidFill>
              <a:ln w="9525">
                <a:noFill/>
                <a:miter lim="800000"/>
                <a:headEnd/>
                <a:tailEnd/>
              </a:ln>
            </p:spPr>
            <p:txBody>
              <a:bodyPr/>
              <a:lstStyle/>
              <a:p>
                <a:endParaRPr lang="en-US"/>
              </a:p>
            </p:txBody>
          </p:sp>
          <p:sp>
            <p:nvSpPr>
              <p:cNvPr id="174270" name="Rectangle 190"/>
              <p:cNvSpPr>
                <a:spLocks noChangeArrowheads="1"/>
              </p:cNvSpPr>
              <p:nvPr/>
            </p:nvSpPr>
            <p:spPr bwMode="auto">
              <a:xfrm>
                <a:off x="2029" y="1775"/>
                <a:ext cx="11" cy="266"/>
              </a:xfrm>
              <a:prstGeom prst="rect">
                <a:avLst/>
              </a:prstGeom>
              <a:solidFill>
                <a:srgbClr val="3366CC"/>
              </a:solidFill>
              <a:ln w="9525">
                <a:noFill/>
                <a:miter lim="800000"/>
                <a:headEnd/>
                <a:tailEnd/>
              </a:ln>
            </p:spPr>
            <p:txBody>
              <a:bodyPr/>
              <a:lstStyle/>
              <a:p>
                <a:endParaRPr lang="en-US"/>
              </a:p>
            </p:txBody>
          </p:sp>
          <p:sp>
            <p:nvSpPr>
              <p:cNvPr id="174271" name="Rectangle 191"/>
              <p:cNvSpPr>
                <a:spLocks noChangeArrowheads="1"/>
              </p:cNvSpPr>
              <p:nvPr/>
            </p:nvSpPr>
            <p:spPr bwMode="auto">
              <a:xfrm>
                <a:off x="2040" y="1775"/>
                <a:ext cx="10" cy="266"/>
              </a:xfrm>
              <a:prstGeom prst="rect">
                <a:avLst/>
              </a:prstGeom>
              <a:solidFill>
                <a:srgbClr val="3366CC"/>
              </a:solidFill>
              <a:ln w="9525">
                <a:noFill/>
                <a:miter lim="800000"/>
                <a:headEnd/>
                <a:tailEnd/>
              </a:ln>
            </p:spPr>
            <p:txBody>
              <a:bodyPr/>
              <a:lstStyle/>
              <a:p>
                <a:endParaRPr lang="en-US"/>
              </a:p>
            </p:txBody>
          </p:sp>
          <p:sp>
            <p:nvSpPr>
              <p:cNvPr id="174272" name="Rectangle 192"/>
              <p:cNvSpPr>
                <a:spLocks noChangeArrowheads="1"/>
              </p:cNvSpPr>
              <p:nvPr/>
            </p:nvSpPr>
            <p:spPr bwMode="auto">
              <a:xfrm>
                <a:off x="2050" y="1775"/>
                <a:ext cx="11" cy="266"/>
              </a:xfrm>
              <a:prstGeom prst="rect">
                <a:avLst/>
              </a:prstGeom>
              <a:solidFill>
                <a:srgbClr val="3366CC"/>
              </a:solidFill>
              <a:ln w="9525">
                <a:noFill/>
                <a:miter lim="800000"/>
                <a:headEnd/>
                <a:tailEnd/>
              </a:ln>
            </p:spPr>
            <p:txBody>
              <a:bodyPr/>
              <a:lstStyle/>
              <a:p>
                <a:endParaRPr lang="en-US"/>
              </a:p>
            </p:txBody>
          </p:sp>
          <p:sp>
            <p:nvSpPr>
              <p:cNvPr id="174273" name="Rectangle 193"/>
              <p:cNvSpPr>
                <a:spLocks noChangeArrowheads="1"/>
              </p:cNvSpPr>
              <p:nvPr/>
            </p:nvSpPr>
            <p:spPr bwMode="auto">
              <a:xfrm>
                <a:off x="2061" y="1775"/>
                <a:ext cx="11" cy="266"/>
              </a:xfrm>
              <a:prstGeom prst="rect">
                <a:avLst/>
              </a:prstGeom>
              <a:solidFill>
                <a:srgbClr val="3366CC"/>
              </a:solidFill>
              <a:ln w="9525">
                <a:noFill/>
                <a:miter lim="800000"/>
                <a:headEnd/>
                <a:tailEnd/>
              </a:ln>
            </p:spPr>
            <p:txBody>
              <a:bodyPr/>
              <a:lstStyle/>
              <a:p>
                <a:endParaRPr lang="en-US"/>
              </a:p>
            </p:txBody>
          </p:sp>
          <p:sp>
            <p:nvSpPr>
              <p:cNvPr id="174274" name="Rectangle 194"/>
              <p:cNvSpPr>
                <a:spLocks noChangeArrowheads="1"/>
              </p:cNvSpPr>
              <p:nvPr/>
            </p:nvSpPr>
            <p:spPr bwMode="auto">
              <a:xfrm>
                <a:off x="2072" y="1775"/>
                <a:ext cx="10" cy="266"/>
              </a:xfrm>
              <a:prstGeom prst="rect">
                <a:avLst/>
              </a:prstGeom>
              <a:solidFill>
                <a:srgbClr val="3366CC"/>
              </a:solidFill>
              <a:ln w="9525">
                <a:noFill/>
                <a:miter lim="800000"/>
                <a:headEnd/>
                <a:tailEnd/>
              </a:ln>
            </p:spPr>
            <p:txBody>
              <a:bodyPr/>
              <a:lstStyle/>
              <a:p>
                <a:endParaRPr lang="en-US"/>
              </a:p>
            </p:txBody>
          </p:sp>
          <p:sp>
            <p:nvSpPr>
              <p:cNvPr id="174275" name="Rectangle 195"/>
              <p:cNvSpPr>
                <a:spLocks noChangeArrowheads="1"/>
              </p:cNvSpPr>
              <p:nvPr/>
            </p:nvSpPr>
            <p:spPr bwMode="auto">
              <a:xfrm>
                <a:off x="2082" y="1775"/>
                <a:ext cx="11" cy="266"/>
              </a:xfrm>
              <a:prstGeom prst="rect">
                <a:avLst/>
              </a:prstGeom>
              <a:solidFill>
                <a:srgbClr val="3366CC"/>
              </a:solidFill>
              <a:ln w="9525">
                <a:noFill/>
                <a:miter lim="800000"/>
                <a:headEnd/>
                <a:tailEnd/>
              </a:ln>
            </p:spPr>
            <p:txBody>
              <a:bodyPr/>
              <a:lstStyle/>
              <a:p>
                <a:endParaRPr lang="en-US"/>
              </a:p>
            </p:txBody>
          </p:sp>
          <p:sp>
            <p:nvSpPr>
              <p:cNvPr id="174276" name="Rectangle 196"/>
              <p:cNvSpPr>
                <a:spLocks noChangeArrowheads="1"/>
              </p:cNvSpPr>
              <p:nvPr/>
            </p:nvSpPr>
            <p:spPr bwMode="auto">
              <a:xfrm>
                <a:off x="2093" y="1775"/>
                <a:ext cx="11" cy="266"/>
              </a:xfrm>
              <a:prstGeom prst="rect">
                <a:avLst/>
              </a:prstGeom>
              <a:solidFill>
                <a:srgbClr val="3366CC"/>
              </a:solidFill>
              <a:ln w="9525">
                <a:noFill/>
                <a:miter lim="800000"/>
                <a:headEnd/>
                <a:tailEnd/>
              </a:ln>
            </p:spPr>
            <p:txBody>
              <a:bodyPr/>
              <a:lstStyle/>
              <a:p>
                <a:endParaRPr lang="en-US"/>
              </a:p>
            </p:txBody>
          </p:sp>
          <p:sp>
            <p:nvSpPr>
              <p:cNvPr id="174277" name="Rectangle 197"/>
              <p:cNvSpPr>
                <a:spLocks noChangeArrowheads="1"/>
              </p:cNvSpPr>
              <p:nvPr/>
            </p:nvSpPr>
            <p:spPr bwMode="auto">
              <a:xfrm>
                <a:off x="2104" y="1775"/>
                <a:ext cx="10" cy="266"/>
              </a:xfrm>
              <a:prstGeom prst="rect">
                <a:avLst/>
              </a:prstGeom>
              <a:solidFill>
                <a:srgbClr val="3366CC"/>
              </a:solidFill>
              <a:ln w="9525">
                <a:noFill/>
                <a:miter lim="800000"/>
                <a:headEnd/>
                <a:tailEnd/>
              </a:ln>
            </p:spPr>
            <p:txBody>
              <a:bodyPr/>
              <a:lstStyle/>
              <a:p>
                <a:endParaRPr lang="en-US"/>
              </a:p>
            </p:txBody>
          </p:sp>
          <p:sp>
            <p:nvSpPr>
              <p:cNvPr id="174278" name="Rectangle 198"/>
              <p:cNvSpPr>
                <a:spLocks noChangeArrowheads="1"/>
              </p:cNvSpPr>
              <p:nvPr/>
            </p:nvSpPr>
            <p:spPr bwMode="auto">
              <a:xfrm>
                <a:off x="2114" y="1775"/>
                <a:ext cx="11" cy="266"/>
              </a:xfrm>
              <a:prstGeom prst="rect">
                <a:avLst/>
              </a:prstGeom>
              <a:solidFill>
                <a:srgbClr val="3366CC"/>
              </a:solidFill>
              <a:ln w="9525">
                <a:noFill/>
                <a:miter lim="800000"/>
                <a:headEnd/>
                <a:tailEnd/>
              </a:ln>
            </p:spPr>
            <p:txBody>
              <a:bodyPr/>
              <a:lstStyle/>
              <a:p>
                <a:endParaRPr lang="en-US"/>
              </a:p>
            </p:txBody>
          </p:sp>
          <p:sp>
            <p:nvSpPr>
              <p:cNvPr id="174279" name="Rectangle 199"/>
              <p:cNvSpPr>
                <a:spLocks noChangeArrowheads="1"/>
              </p:cNvSpPr>
              <p:nvPr/>
            </p:nvSpPr>
            <p:spPr bwMode="auto">
              <a:xfrm>
                <a:off x="2125" y="1775"/>
                <a:ext cx="10" cy="266"/>
              </a:xfrm>
              <a:prstGeom prst="rect">
                <a:avLst/>
              </a:prstGeom>
              <a:solidFill>
                <a:srgbClr val="3366CC"/>
              </a:solidFill>
              <a:ln w="9525">
                <a:noFill/>
                <a:miter lim="800000"/>
                <a:headEnd/>
                <a:tailEnd/>
              </a:ln>
            </p:spPr>
            <p:txBody>
              <a:bodyPr/>
              <a:lstStyle/>
              <a:p>
                <a:endParaRPr lang="en-US"/>
              </a:p>
            </p:txBody>
          </p:sp>
          <p:sp>
            <p:nvSpPr>
              <p:cNvPr id="174280" name="Rectangle 200"/>
              <p:cNvSpPr>
                <a:spLocks noChangeArrowheads="1"/>
              </p:cNvSpPr>
              <p:nvPr/>
            </p:nvSpPr>
            <p:spPr bwMode="auto">
              <a:xfrm>
                <a:off x="2135" y="1775"/>
                <a:ext cx="11" cy="266"/>
              </a:xfrm>
              <a:prstGeom prst="rect">
                <a:avLst/>
              </a:prstGeom>
              <a:solidFill>
                <a:srgbClr val="3366CC"/>
              </a:solidFill>
              <a:ln w="9525">
                <a:noFill/>
                <a:miter lim="800000"/>
                <a:headEnd/>
                <a:tailEnd/>
              </a:ln>
            </p:spPr>
            <p:txBody>
              <a:bodyPr/>
              <a:lstStyle/>
              <a:p>
                <a:endParaRPr lang="en-US"/>
              </a:p>
            </p:txBody>
          </p:sp>
          <p:sp>
            <p:nvSpPr>
              <p:cNvPr id="174281" name="Rectangle 201"/>
              <p:cNvSpPr>
                <a:spLocks noChangeArrowheads="1"/>
              </p:cNvSpPr>
              <p:nvPr/>
            </p:nvSpPr>
            <p:spPr bwMode="auto">
              <a:xfrm>
                <a:off x="2146" y="1775"/>
                <a:ext cx="11" cy="266"/>
              </a:xfrm>
              <a:prstGeom prst="rect">
                <a:avLst/>
              </a:prstGeom>
              <a:solidFill>
                <a:srgbClr val="3366CC"/>
              </a:solidFill>
              <a:ln w="9525">
                <a:noFill/>
                <a:miter lim="800000"/>
                <a:headEnd/>
                <a:tailEnd/>
              </a:ln>
            </p:spPr>
            <p:txBody>
              <a:bodyPr/>
              <a:lstStyle/>
              <a:p>
                <a:endParaRPr lang="en-US"/>
              </a:p>
            </p:txBody>
          </p:sp>
          <p:sp>
            <p:nvSpPr>
              <p:cNvPr id="174282" name="Rectangle 202"/>
              <p:cNvSpPr>
                <a:spLocks noChangeArrowheads="1"/>
              </p:cNvSpPr>
              <p:nvPr/>
            </p:nvSpPr>
            <p:spPr bwMode="auto">
              <a:xfrm>
                <a:off x="2157" y="1775"/>
                <a:ext cx="10" cy="266"/>
              </a:xfrm>
              <a:prstGeom prst="rect">
                <a:avLst/>
              </a:prstGeom>
              <a:solidFill>
                <a:srgbClr val="3366CC"/>
              </a:solidFill>
              <a:ln w="9525">
                <a:noFill/>
                <a:miter lim="800000"/>
                <a:headEnd/>
                <a:tailEnd/>
              </a:ln>
            </p:spPr>
            <p:txBody>
              <a:bodyPr/>
              <a:lstStyle/>
              <a:p>
                <a:endParaRPr lang="en-US"/>
              </a:p>
            </p:txBody>
          </p:sp>
          <p:sp>
            <p:nvSpPr>
              <p:cNvPr id="174283" name="Rectangle 203"/>
              <p:cNvSpPr>
                <a:spLocks noChangeArrowheads="1"/>
              </p:cNvSpPr>
              <p:nvPr/>
            </p:nvSpPr>
            <p:spPr bwMode="auto">
              <a:xfrm>
                <a:off x="2167" y="1775"/>
                <a:ext cx="11" cy="266"/>
              </a:xfrm>
              <a:prstGeom prst="rect">
                <a:avLst/>
              </a:prstGeom>
              <a:solidFill>
                <a:srgbClr val="3366CC"/>
              </a:solidFill>
              <a:ln w="9525">
                <a:noFill/>
                <a:miter lim="800000"/>
                <a:headEnd/>
                <a:tailEnd/>
              </a:ln>
            </p:spPr>
            <p:txBody>
              <a:bodyPr/>
              <a:lstStyle/>
              <a:p>
                <a:endParaRPr lang="en-US"/>
              </a:p>
            </p:txBody>
          </p:sp>
          <p:sp>
            <p:nvSpPr>
              <p:cNvPr id="174284" name="Rectangle 204"/>
              <p:cNvSpPr>
                <a:spLocks noChangeArrowheads="1"/>
              </p:cNvSpPr>
              <p:nvPr/>
            </p:nvSpPr>
            <p:spPr bwMode="auto">
              <a:xfrm>
                <a:off x="2178" y="1775"/>
                <a:ext cx="11" cy="266"/>
              </a:xfrm>
              <a:prstGeom prst="rect">
                <a:avLst/>
              </a:prstGeom>
              <a:solidFill>
                <a:srgbClr val="3366CC"/>
              </a:solidFill>
              <a:ln w="9525">
                <a:noFill/>
                <a:miter lim="800000"/>
                <a:headEnd/>
                <a:tailEnd/>
              </a:ln>
            </p:spPr>
            <p:txBody>
              <a:bodyPr/>
              <a:lstStyle/>
              <a:p>
                <a:endParaRPr lang="en-US"/>
              </a:p>
            </p:txBody>
          </p:sp>
          <p:sp>
            <p:nvSpPr>
              <p:cNvPr id="174285" name="Rectangle 205"/>
              <p:cNvSpPr>
                <a:spLocks noChangeArrowheads="1"/>
              </p:cNvSpPr>
              <p:nvPr/>
            </p:nvSpPr>
            <p:spPr bwMode="auto">
              <a:xfrm>
                <a:off x="2189" y="1775"/>
                <a:ext cx="10" cy="266"/>
              </a:xfrm>
              <a:prstGeom prst="rect">
                <a:avLst/>
              </a:prstGeom>
              <a:solidFill>
                <a:srgbClr val="3366CC"/>
              </a:solidFill>
              <a:ln w="9525">
                <a:noFill/>
                <a:miter lim="800000"/>
                <a:headEnd/>
                <a:tailEnd/>
              </a:ln>
            </p:spPr>
            <p:txBody>
              <a:bodyPr/>
              <a:lstStyle/>
              <a:p>
                <a:endParaRPr lang="en-US"/>
              </a:p>
            </p:txBody>
          </p:sp>
          <p:sp>
            <p:nvSpPr>
              <p:cNvPr id="174286" name="Rectangle 206"/>
              <p:cNvSpPr>
                <a:spLocks noChangeArrowheads="1"/>
              </p:cNvSpPr>
              <p:nvPr/>
            </p:nvSpPr>
            <p:spPr bwMode="auto">
              <a:xfrm>
                <a:off x="2199" y="1775"/>
                <a:ext cx="11" cy="266"/>
              </a:xfrm>
              <a:prstGeom prst="rect">
                <a:avLst/>
              </a:prstGeom>
              <a:solidFill>
                <a:srgbClr val="3366CC"/>
              </a:solidFill>
              <a:ln w="9525">
                <a:noFill/>
                <a:miter lim="800000"/>
                <a:headEnd/>
                <a:tailEnd/>
              </a:ln>
            </p:spPr>
            <p:txBody>
              <a:bodyPr/>
              <a:lstStyle/>
              <a:p>
                <a:endParaRPr lang="en-US"/>
              </a:p>
            </p:txBody>
          </p:sp>
          <p:sp>
            <p:nvSpPr>
              <p:cNvPr id="174287" name="Rectangle 207"/>
              <p:cNvSpPr>
                <a:spLocks noChangeArrowheads="1"/>
              </p:cNvSpPr>
              <p:nvPr/>
            </p:nvSpPr>
            <p:spPr bwMode="auto">
              <a:xfrm>
                <a:off x="2210" y="1775"/>
                <a:ext cx="11" cy="266"/>
              </a:xfrm>
              <a:prstGeom prst="rect">
                <a:avLst/>
              </a:prstGeom>
              <a:solidFill>
                <a:srgbClr val="3366CC"/>
              </a:solidFill>
              <a:ln w="9525">
                <a:noFill/>
                <a:miter lim="800000"/>
                <a:headEnd/>
                <a:tailEnd/>
              </a:ln>
            </p:spPr>
            <p:txBody>
              <a:bodyPr/>
              <a:lstStyle/>
              <a:p>
                <a:endParaRPr lang="en-US"/>
              </a:p>
            </p:txBody>
          </p:sp>
          <p:sp>
            <p:nvSpPr>
              <p:cNvPr id="174288" name="Rectangle 208"/>
              <p:cNvSpPr>
                <a:spLocks noChangeArrowheads="1"/>
              </p:cNvSpPr>
              <p:nvPr/>
            </p:nvSpPr>
            <p:spPr bwMode="auto">
              <a:xfrm>
                <a:off x="2221" y="1775"/>
                <a:ext cx="10" cy="266"/>
              </a:xfrm>
              <a:prstGeom prst="rect">
                <a:avLst/>
              </a:prstGeom>
              <a:solidFill>
                <a:srgbClr val="3366CC"/>
              </a:solidFill>
              <a:ln w="9525">
                <a:noFill/>
                <a:miter lim="800000"/>
                <a:headEnd/>
                <a:tailEnd/>
              </a:ln>
            </p:spPr>
            <p:txBody>
              <a:bodyPr/>
              <a:lstStyle/>
              <a:p>
                <a:endParaRPr lang="en-US"/>
              </a:p>
            </p:txBody>
          </p:sp>
          <p:sp>
            <p:nvSpPr>
              <p:cNvPr id="174289" name="Rectangle 209"/>
              <p:cNvSpPr>
                <a:spLocks noChangeArrowheads="1"/>
              </p:cNvSpPr>
              <p:nvPr/>
            </p:nvSpPr>
            <p:spPr bwMode="auto">
              <a:xfrm>
                <a:off x="2231" y="1775"/>
                <a:ext cx="11" cy="266"/>
              </a:xfrm>
              <a:prstGeom prst="rect">
                <a:avLst/>
              </a:prstGeom>
              <a:solidFill>
                <a:srgbClr val="3366CC"/>
              </a:solidFill>
              <a:ln w="9525">
                <a:noFill/>
                <a:miter lim="800000"/>
                <a:headEnd/>
                <a:tailEnd/>
              </a:ln>
            </p:spPr>
            <p:txBody>
              <a:bodyPr/>
              <a:lstStyle/>
              <a:p>
                <a:endParaRPr lang="en-US"/>
              </a:p>
            </p:txBody>
          </p:sp>
          <p:sp>
            <p:nvSpPr>
              <p:cNvPr id="174290" name="Rectangle 210"/>
              <p:cNvSpPr>
                <a:spLocks noChangeArrowheads="1"/>
              </p:cNvSpPr>
              <p:nvPr/>
            </p:nvSpPr>
            <p:spPr bwMode="auto">
              <a:xfrm>
                <a:off x="2242" y="1775"/>
                <a:ext cx="11" cy="266"/>
              </a:xfrm>
              <a:prstGeom prst="rect">
                <a:avLst/>
              </a:prstGeom>
              <a:solidFill>
                <a:srgbClr val="3366CC"/>
              </a:solidFill>
              <a:ln w="9525">
                <a:noFill/>
                <a:miter lim="800000"/>
                <a:headEnd/>
                <a:tailEnd/>
              </a:ln>
            </p:spPr>
            <p:txBody>
              <a:bodyPr/>
              <a:lstStyle/>
              <a:p>
                <a:endParaRPr lang="en-US"/>
              </a:p>
            </p:txBody>
          </p:sp>
          <p:sp>
            <p:nvSpPr>
              <p:cNvPr id="174291" name="Rectangle 211"/>
              <p:cNvSpPr>
                <a:spLocks noChangeArrowheads="1"/>
              </p:cNvSpPr>
              <p:nvPr/>
            </p:nvSpPr>
            <p:spPr bwMode="auto">
              <a:xfrm>
                <a:off x="2253" y="1775"/>
                <a:ext cx="10" cy="266"/>
              </a:xfrm>
              <a:prstGeom prst="rect">
                <a:avLst/>
              </a:prstGeom>
              <a:solidFill>
                <a:srgbClr val="3366CC"/>
              </a:solidFill>
              <a:ln w="9525">
                <a:noFill/>
                <a:miter lim="800000"/>
                <a:headEnd/>
                <a:tailEnd/>
              </a:ln>
            </p:spPr>
            <p:txBody>
              <a:bodyPr/>
              <a:lstStyle/>
              <a:p>
                <a:endParaRPr lang="en-US"/>
              </a:p>
            </p:txBody>
          </p:sp>
          <p:sp>
            <p:nvSpPr>
              <p:cNvPr id="174292" name="Rectangle 212"/>
              <p:cNvSpPr>
                <a:spLocks noChangeArrowheads="1"/>
              </p:cNvSpPr>
              <p:nvPr/>
            </p:nvSpPr>
            <p:spPr bwMode="auto">
              <a:xfrm>
                <a:off x="2263" y="1775"/>
                <a:ext cx="11" cy="266"/>
              </a:xfrm>
              <a:prstGeom prst="rect">
                <a:avLst/>
              </a:prstGeom>
              <a:solidFill>
                <a:srgbClr val="3366CC"/>
              </a:solidFill>
              <a:ln w="9525">
                <a:noFill/>
                <a:miter lim="800000"/>
                <a:headEnd/>
                <a:tailEnd/>
              </a:ln>
            </p:spPr>
            <p:txBody>
              <a:bodyPr/>
              <a:lstStyle/>
              <a:p>
                <a:endParaRPr lang="en-US"/>
              </a:p>
            </p:txBody>
          </p:sp>
          <p:sp>
            <p:nvSpPr>
              <p:cNvPr id="174293" name="Rectangle 213"/>
              <p:cNvSpPr>
                <a:spLocks noChangeArrowheads="1"/>
              </p:cNvSpPr>
              <p:nvPr/>
            </p:nvSpPr>
            <p:spPr bwMode="auto">
              <a:xfrm>
                <a:off x="2274" y="1775"/>
                <a:ext cx="11" cy="266"/>
              </a:xfrm>
              <a:prstGeom prst="rect">
                <a:avLst/>
              </a:prstGeom>
              <a:solidFill>
                <a:srgbClr val="3366CC"/>
              </a:solidFill>
              <a:ln w="9525">
                <a:noFill/>
                <a:miter lim="800000"/>
                <a:headEnd/>
                <a:tailEnd/>
              </a:ln>
            </p:spPr>
            <p:txBody>
              <a:bodyPr/>
              <a:lstStyle/>
              <a:p>
                <a:endParaRPr lang="en-US"/>
              </a:p>
            </p:txBody>
          </p:sp>
          <p:sp>
            <p:nvSpPr>
              <p:cNvPr id="174294" name="Rectangle 214"/>
              <p:cNvSpPr>
                <a:spLocks noChangeArrowheads="1"/>
              </p:cNvSpPr>
              <p:nvPr/>
            </p:nvSpPr>
            <p:spPr bwMode="auto">
              <a:xfrm>
                <a:off x="2285" y="1775"/>
                <a:ext cx="10" cy="266"/>
              </a:xfrm>
              <a:prstGeom prst="rect">
                <a:avLst/>
              </a:prstGeom>
              <a:solidFill>
                <a:srgbClr val="3366CC"/>
              </a:solidFill>
              <a:ln w="9525">
                <a:noFill/>
                <a:miter lim="800000"/>
                <a:headEnd/>
                <a:tailEnd/>
              </a:ln>
            </p:spPr>
            <p:txBody>
              <a:bodyPr/>
              <a:lstStyle/>
              <a:p>
                <a:endParaRPr lang="en-US"/>
              </a:p>
            </p:txBody>
          </p:sp>
          <p:sp>
            <p:nvSpPr>
              <p:cNvPr id="174295" name="Rectangle 215"/>
              <p:cNvSpPr>
                <a:spLocks noChangeArrowheads="1"/>
              </p:cNvSpPr>
              <p:nvPr/>
            </p:nvSpPr>
            <p:spPr bwMode="auto">
              <a:xfrm>
                <a:off x="2295" y="1775"/>
                <a:ext cx="11" cy="266"/>
              </a:xfrm>
              <a:prstGeom prst="rect">
                <a:avLst/>
              </a:prstGeom>
              <a:solidFill>
                <a:srgbClr val="3366CC"/>
              </a:solidFill>
              <a:ln w="9525">
                <a:noFill/>
                <a:miter lim="800000"/>
                <a:headEnd/>
                <a:tailEnd/>
              </a:ln>
            </p:spPr>
            <p:txBody>
              <a:bodyPr/>
              <a:lstStyle/>
              <a:p>
                <a:endParaRPr lang="en-US"/>
              </a:p>
            </p:txBody>
          </p:sp>
          <p:sp>
            <p:nvSpPr>
              <p:cNvPr id="174296" name="Rectangle 216"/>
              <p:cNvSpPr>
                <a:spLocks noChangeArrowheads="1"/>
              </p:cNvSpPr>
              <p:nvPr/>
            </p:nvSpPr>
            <p:spPr bwMode="auto">
              <a:xfrm>
                <a:off x="2306" y="1775"/>
                <a:ext cx="11" cy="266"/>
              </a:xfrm>
              <a:prstGeom prst="rect">
                <a:avLst/>
              </a:prstGeom>
              <a:solidFill>
                <a:srgbClr val="3366CC"/>
              </a:solidFill>
              <a:ln w="9525">
                <a:noFill/>
                <a:miter lim="800000"/>
                <a:headEnd/>
                <a:tailEnd/>
              </a:ln>
            </p:spPr>
            <p:txBody>
              <a:bodyPr/>
              <a:lstStyle/>
              <a:p>
                <a:endParaRPr lang="en-US"/>
              </a:p>
            </p:txBody>
          </p:sp>
          <p:sp>
            <p:nvSpPr>
              <p:cNvPr id="174297" name="Rectangle 217"/>
              <p:cNvSpPr>
                <a:spLocks noChangeArrowheads="1"/>
              </p:cNvSpPr>
              <p:nvPr/>
            </p:nvSpPr>
            <p:spPr bwMode="auto">
              <a:xfrm>
                <a:off x="2317" y="1775"/>
                <a:ext cx="10" cy="266"/>
              </a:xfrm>
              <a:prstGeom prst="rect">
                <a:avLst/>
              </a:prstGeom>
              <a:solidFill>
                <a:srgbClr val="3366CC"/>
              </a:solidFill>
              <a:ln w="9525">
                <a:noFill/>
                <a:miter lim="800000"/>
                <a:headEnd/>
                <a:tailEnd/>
              </a:ln>
            </p:spPr>
            <p:txBody>
              <a:bodyPr/>
              <a:lstStyle/>
              <a:p>
                <a:endParaRPr lang="en-US"/>
              </a:p>
            </p:txBody>
          </p:sp>
          <p:sp>
            <p:nvSpPr>
              <p:cNvPr id="174298" name="Rectangle 218"/>
              <p:cNvSpPr>
                <a:spLocks noChangeArrowheads="1"/>
              </p:cNvSpPr>
              <p:nvPr/>
            </p:nvSpPr>
            <p:spPr bwMode="auto">
              <a:xfrm>
                <a:off x="2327" y="1775"/>
                <a:ext cx="11" cy="266"/>
              </a:xfrm>
              <a:prstGeom prst="rect">
                <a:avLst/>
              </a:prstGeom>
              <a:solidFill>
                <a:srgbClr val="3366CC"/>
              </a:solidFill>
              <a:ln w="9525">
                <a:noFill/>
                <a:miter lim="800000"/>
                <a:headEnd/>
                <a:tailEnd/>
              </a:ln>
            </p:spPr>
            <p:txBody>
              <a:bodyPr/>
              <a:lstStyle/>
              <a:p>
                <a:endParaRPr lang="en-US"/>
              </a:p>
            </p:txBody>
          </p:sp>
          <p:sp>
            <p:nvSpPr>
              <p:cNvPr id="174299" name="Rectangle 219"/>
              <p:cNvSpPr>
                <a:spLocks noChangeArrowheads="1"/>
              </p:cNvSpPr>
              <p:nvPr/>
            </p:nvSpPr>
            <p:spPr bwMode="auto">
              <a:xfrm>
                <a:off x="2338" y="1775"/>
                <a:ext cx="10" cy="266"/>
              </a:xfrm>
              <a:prstGeom prst="rect">
                <a:avLst/>
              </a:prstGeom>
              <a:solidFill>
                <a:srgbClr val="3366CC"/>
              </a:solidFill>
              <a:ln w="9525">
                <a:noFill/>
                <a:miter lim="800000"/>
                <a:headEnd/>
                <a:tailEnd/>
              </a:ln>
            </p:spPr>
            <p:txBody>
              <a:bodyPr/>
              <a:lstStyle/>
              <a:p>
                <a:endParaRPr lang="en-US"/>
              </a:p>
            </p:txBody>
          </p:sp>
          <p:sp>
            <p:nvSpPr>
              <p:cNvPr id="174300" name="Rectangle 220"/>
              <p:cNvSpPr>
                <a:spLocks noChangeArrowheads="1"/>
              </p:cNvSpPr>
              <p:nvPr/>
            </p:nvSpPr>
            <p:spPr bwMode="auto">
              <a:xfrm>
                <a:off x="2348" y="1775"/>
                <a:ext cx="11" cy="266"/>
              </a:xfrm>
              <a:prstGeom prst="rect">
                <a:avLst/>
              </a:prstGeom>
              <a:solidFill>
                <a:srgbClr val="3366CC"/>
              </a:solidFill>
              <a:ln w="9525">
                <a:noFill/>
                <a:miter lim="800000"/>
                <a:headEnd/>
                <a:tailEnd/>
              </a:ln>
            </p:spPr>
            <p:txBody>
              <a:bodyPr/>
              <a:lstStyle/>
              <a:p>
                <a:endParaRPr lang="en-US"/>
              </a:p>
            </p:txBody>
          </p:sp>
          <p:sp>
            <p:nvSpPr>
              <p:cNvPr id="174301" name="Rectangle 221"/>
              <p:cNvSpPr>
                <a:spLocks noChangeArrowheads="1"/>
              </p:cNvSpPr>
              <p:nvPr/>
            </p:nvSpPr>
            <p:spPr bwMode="auto">
              <a:xfrm>
                <a:off x="2359" y="1775"/>
                <a:ext cx="11" cy="266"/>
              </a:xfrm>
              <a:prstGeom prst="rect">
                <a:avLst/>
              </a:prstGeom>
              <a:solidFill>
                <a:srgbClr val="3366CC"/>
              </a:solidFill>
              <a:ln w="9525">
                <a:noFill/>
                <a:miter lim="800000"/>
                <a:headEnd/>
                <a:tailEnd/>
              </a:ln>
            </p:spPr>
            <p:txBody>
              <a:bodyPr/>
              <a:lstStyle/>
              <a:p>
                <a:endParaRPr lang="en-US"/>
              </a:p>
            </p:txBody>
          </p:sp>
          <p:sp>
            <p:nvSpPr>
              <p:cNvPr id="174302" name="Rectangle 222"/>
              <p:cNvSpPr>
                <a:spLocks noChangeArrowheads="1"/>
              </p:cNvSpPr>
              <p:nvPr/>
            </p:nvSpPr>
            <p:spPr bwMode="auto">
              <a:xfrm>
                <a:off x="2370" y="1775"/>
                <a:ext cx="10" cy="266"/>
              </a:xfrm>
              <a:prstGeom prst="rect">
                <a:avLst/>
              </a:prstGeom>
              <a:solidFill>
                <a:srgbClr val="3366CC"/>
              </a:solidFill>
              <a:ln w="9525">
                <a:noFill/>
                <a:miter lim="800000"/>
                <a:headEnd/>
                <a:tailEnd/>
              </a:ln>
            </p:spPr>
            <p:txBody>
              <a:bodyPr/>
              <a:lstStyle/>
              <a:p>
                <a:endParaRPr lang="en-US"/>
              </a:p>
            </p:txBody>
          </p:sp>
          <p:sp>
            <p:nvSpPr>
              <p:cNvPr id="174303" name="Rectangle 223"/>
              <p:cNvSpPr>
                <a:spLocks noChangeArrowheads="1"/>
              </p:cNvSpPr>
              <p:nvPr/>
            </p:nvSpPr>
            <p:spPr bwMode="auto">
              <a:xfrm>
                <a:off x="2380" y="1775"/>
                <a:ext cx="11" cy="266"/>
              </a:xfrm>
              <a:prstGeom prst="rect">
                <a:avLst/>
              </a:prstGeom>
              <a:solidFill>
                <a:srgbClr val="3366CC"/>
              </a:solidFill>
              <a:ln w="9525">
                <a:noFill/>
                <a:miter lim="800000"/>
                <a:headEnd/>
                <a:tailEnd/>
              </a:ln>
            </p:spPr>
            <p:txBody>
              <a:bodyPr/>
              <a:lstStyle/>
              <a:p>
                <a:endParaRPr lang="en-US"/>
              </a:p>
            </p:txBody>
          </p:sp>
          <p:sp>
            <p:nvSpPr>
              <p:cNvPr id="174304" name="Rectangle 224"/>
              <p:cNvSpPr>
                <a:spLocks noChangeArrowheads="1"/>
              </p:cNvSpPr>
              <p:nvPr/>
            </p:nvSpPr>
            <p:spPr bwMode="auto">
              <a:xfrm>
                <a:off x="2391" y="1775"/>
                <a:ext cx="11" cy="266"/>
              </a:xfrm>
              <a:prstGeom prst="rect">
                <a:avLst/>
              </a:prstGeom>
              <a:solidFill>
                <a:srgbClr val="3366CC"/>
              </a:solidFill>
              <a:ln w="9525">
                <a:noFill/>
                <a:miter lim="800000"/>
                <a:headEnd/>
                <a:tailEnd/>
              </a:ln>
            </p:spPr>
            <p:txBody>
              <a:bodyPr/>
              <a:lstStyle/>
              <a:p>
                <a:endParaRPr lang="en-US"/>
              </a:p>
            </p:txBody>
          </p:sp>
          <p:sp>
            <p:nvSpPr>
              <p:cNvPr id="174305" name="Rectangle 225"/>
              <p:cNvSpPr>
                <a:spLocks noChangeArrowheads="1"/>
              </p:cNvSpPr>
              <p:nvPr/>
            </p:nvSpPr>
            <p:spPr bwMode="auto">
              <a:xfrm>
                <a:off x="2402" y="1775"/>
                <a:ext cx="16" cy="266"/>
              </a:xfrm>
              <a:prstGeom prst="rect">
                <a:avLst/>
              </a:prstGeom>
              <a:solidFill>
                <a:srgbClr val="3366CC"/>
              </a:solidFill>
              <a:ln w="9525">
                <a:noFill/>
                <a:miter lim="800000"/>
                <a:headEnd/>
                <a:tailEnd/>
              </a:ln>
            </p:spPr>
            <p:txBody>
              <a:bodyPr/>
              <a:lstStyle/>
              <a:p>
                <a:endParaRPr lang="en-US"/>
              </a:p>
            </p:txBody>
          </p:sp>
          <p:sp>
            <p:nvSpPr>
              <p:cNvPr id="174306" name="Rectangle 226"/>
              <p:cNvSpPr>
                <a:spLocks noChangeArrowheads="1"/>
              </p:cNvSpPr>
              <p:nvPr/>
            </p:nvSpPr>
            <p:spPr bwMode="auto">
              <a:xfrm>
                <a:off x="2418" y="1775"/>
                <a:ext cx="10" cy="266"/>
              </a:xfrm>
              <a:prstGeom prst="rect">
                <a:avLst/>
              </a:prstGeom>
              <a:solidFill>
                <a:srgbClr val="3366CC"/>
              </a:solidFill>
              <a:ln w="9525">
                <a:noFill/>
                <a:miter lim="800000"/>
                <a:headEnd/>
                <a:tailEnd/>
              </a:ln>
            </p:spPr>
            <p:txBody>
              <a:bodyPr/>
              <a:lstStyle/>
              <a:p>
                <a:endParaRPr lang="en-US"/>
              </a:p>
            </p:txBody>
          </p:sp>
          <p:sp>
            <p:nvSpPr>
              <p:cNvPr id="174307" name="Rectangle 227"/>
              <p:cNvSpPr>
                <a:spLocks noChangeArrowheads="1"/>
              </p:cNvSpPr>
              <p:nvPr/>
            </p:nvSpPr>
            <p:spPr bwMode="auto">
              <a:xfrm>
                <a:off x="2428" y="1775"/>
                <a:ext cx="11" cy="266"/>
              </a:xfrm>
              <a:prstGeom prst="rect">
                <a:avLst/>
              </a:prstGeom>
              <a:solidFill>
                <a:srgbClr val="3366CC"/>
              </a:solidFill>
              <a:ln w="9525">
                <a:noFill/>
                <a:miter lim="800000"/>
                <a:headEnd/>
                <a:tailEnd/>
              </a:ln>
            </p:spPr>
            <p:txBody>
              <a:bodyPr/>
              <a:lstStyle/>
              <a:p>
                <a:endParaRPr lang="en-US"/>
              </a:p>
            </p:txBody>
          </p:sp>
          <p:sp>
            <p:nvSpPr>
              <p:cNvPr id="174308" name="Rectangle 228"/>
              <p:cNvSpPr>
                <a:spLocks noChangeArrowheads="1"/>
              </p:cNvSpPr>
              <p:nvPr/>
            </p:nvSpPr>
            <p:spPr bwMode="auto">
              <a:xfrm>
                <a:off x="2439" y="1775"/>
                <a:ext cx="11" cy="266"/>
              </a:xfrm>
              <a:prstGeom prst="rect">
                <a:avLst/>
              </a:prstGeom>
              <a:solidFill>
                <a:srgbClr val="3366CC"/>
              </a:solidFill>
              <a:ln w="9525">
                <a:noFill/>
                <a:miter lim="800000"/>
                <a:headEnd/>
                <a:tailEnd/>
              </a:ln>
            </p:spPr>
            <p:txBody>
              <a:bodyPr/>
              <a:lstStyle/>
              <a:p>
                <a:endParaRPr lang="en-US"/>
              </a:p>
            </p:txBody>
          </p:sp>
          <p:sp>
            <p:nvSpPr>
              <p:cNvPr id="174309" name="Rectangle 229"/>
              <p:cNvSpPr>
                <a:spLocks noChangeArrowheads="1"/>
              </p:cNvSpPr>
              <p:nvPr/>
            </p:nvSpPr>
            <p:spPr bwMode="auto">
              <a:xfrm>
                <a:off x="2450" y="1775"/>
                <a:ext cx="10" cy="266"/>
              </a:xfrm>
              <a:prstGeom prst="rect">
                <a:avLst/>
              </a:prstGeom>
              <a:solidFill>
                <a:srgbClr val="3366CC"/>
              </a:solidFill>
              <a:ln w="9525">
                <a:noFill/>
                <a:miter lim="800000"/>
                <a:headEnd/>
                <a:tailEnd/>
              </a:ln>
            </p:spPr>
            <p:txBody>
              <a:bodyPr/>
              <a:lstStyle/>
              <a:p>
                <a:endParaRPr lang="en-US"/>
              </a:p>
            </p:txBody>
          </p:sp>
          <p:sp>
            <p:nvSpPr>
              <p:cNvPr id="174310" name="Rectangle 230"/>
              <p:cNvSpPr>
                <a:spLocks noChangeArrowheads="1"/>
              </p:cNvSpPr>
              <p:nvPr/>
            </p:nvSpPr>
            <p:spPr bwMode="auto">
              <a:xfrm>
                <a:off x="2460" y="1775"/>
                <a:ext cx="11" cy="266"/>
              </a:xfrm>
              <a:prstGeom prst="rect">
                <a:avLst/>
              </a:prstGeom>
              <a:solidFill>
                <a:srgbClr val="3366CC"/>
              </a:solidFill>
              <a:ln w="9525">
                <a:noFill/>
                <a:miter lim="800000"/>
                <a:headEnd/>
                <a:tailEnd/>
              </a:ln>
            </p:spPr>
            <p:txBody>
              <a:bodyPr/>
              <a:lstStyle/>
              <a:p>
                <a:endParaRPr lang="en-US"/>
              </a:p>
            </p:txBody>
          </p:sp>
          <p:sp>
            <p:nvSpPr>
              <p:cNvPr id="174311" name="Rectangle 231"/>
              <p:cNvSpPr>
                <a:spLocks noChangeArrowheads="1"/>
              </p:cNvSpPr>
              <p:nvPr/>
            </p:nvSpPr>
            <p:spPr bwMode="auto">
              <a:xfrm>
                <a:off x="2471" y="1775"/>
                <a:ext cx="11" cy="266"/>
              </a:xfrm>
              <a:prstGeom prst="rect">
                <a:avLst/>
              </a:prstGeom>
              <a:solidFill>
                <a:srgbClr val="3366CC"/>
              </a:solidFill>
              <a:ln w="9525">
                <a:noFill/>
                <a:miter lim="800000"/>
                <a:headEnd/>
                <a:tailEnd/>
              </a:ln>
            </p:spPr>
            <p:txBody>
              <a:bodyPr/>
              <a:lstStyle/>
              <a:p>
                <a:endParaRPr lang="en-US"/>
              </a:p>
            </p:txBody>
          </p:sp>
          <p:sp>
            <p:nvSpPr>
              <p:cNvPr id="174312" name="Rectangle 232"/>
              <p:cNvSpPr>
                <a:spLocks noChangeArrowheads="1"/>
              </p:cNvSpPr>
              <p:nvPr/>
            </p:nvSpPr>
            <p:spPr bwMode="auto">
              <a:xfrm>
                <a:off x="2482" y="1775"/>
                <a:ext cx="10" cy="266"/>
              </a:xfrm>
              <a:prstGeom prst="rect">
                <a:avLst/>
              </a:prstGeom>
              <a:solidFill>
                <a:srgbClr val="3366CC"/>
              </a:solidFill>
              <a:ln w="9525">
                <a:noFill/>
                <a:miter lim="800000"/>
                <a:headEnd/>
                <a:tailEnd/>
              </a:ln>
            </p:spPr>
            <p:txBody>
              <a:bodyPr/>
              <a:lstStyle/>
              <a:p>
                <a:endParaRPr lang="en-US"/>
              </a:p>
            </p:txBody>
          </p:sp>
          <p:sp>
            <p:nvSpPr>
              <p:cNvPr id="174313" name="Rectangle 233"/>
              <p:cNvSpPr>
                <a:spLocks noChangeArrowheads="1"/>
              </p:cNvSpPr>
              <p:nvPr/>
            </p:nvSpPr>
            <p:spPr bwMode="auto">
              <a:xfrm>
                <a:off x="2492" y="1775"/>
                <a:ext cx="11" cy="266"/>
              </a:xfrm>
              <a:prstGeom prst="rect">
                <a:avLst/>
              </a:prstGeom>
              <a:solidFill>
                <a:srgbClr val="3366CC"/>
              </a:solidFill>
              <a:ln w="9525">
                <a:noFill/>
                <a:miter lim="800000"/>
                <a:headEnd/>
                <a:tailEnd/>
              </a:ln>
            </p:spPr>
            <p:txBody>
              <a:bodyPr/>
              <a:lstStyle/>
              <a:p>
                <a:endParaRPr lang="en-US"/>
              </a:p>
            </p:txBody>
          </p:sp>
          <p:sp>
            <p:nvSpPr>
              <p:cNvPr id="174314" name="Rectangle 234"/>
              <p:cNvSpPr>
                <a:spLocks noChangeArrowheads="1"/>
              </p:cNvSpPr>
              <p:nvPr/>
            </p:nvSpPr>
            <p:spPr bwMode="auto">
              <a:xfrm>
                <a:off x="2503" y="1775"/>
                <a:ext cx="11" cy="266"/>
              </a:xfrm>
              <a:prstGeom prst="rect">
                <a:avLst/>
              </a:prstGeom>
              <a:solidFill>
                <a:srgbClr val="3366CC"/>
              </a:solidFill>
              <a:ln w="9525">
                <a:noFill/>
                <a:miter lim="800000"/>
                <a:headEnd/>
                <a:tailEnd/>
              </a:ln>
            </p:spPr>
            <p:txBody>
              <a:bodyPr/>
              <a:lstStyle/>
              <a:p>
                <a:endParaRPr lang="en-US"/>
              </a:p>
            </p:txBody>
          </p:sp>
          <p:sp>
            <p:nvSpPr>
              <p:cNvPr id="174315" name="Rectangle 235"/>
              <p:cNvSpPr>
                <a:spLocks noChangeArrowheads="1"/>
              </p:cNvSpPr>
              <p:nvPr/>
            </p:nvSpPr>
            <p:spPr bwMode="auto">
              <a:xfrm>
                <a:off x="2514" y="1775"/>
                <a:ext cx="10" cy="266"/>
              </a:xfrm>
              <a:prstGeom prst="rect">
                <a:avLst/>
              </a:prstGeom>
              <a:solidFill>
                <a:srgbClr val="3366CC"/>
              </a:solidFill>
              <a:ln w="9525">
                <a:noFill/>
                <a:miter lim="800000"/>
                <a:headEnd/>
                <a:tailEnd/>
              </a:ln>
            </p:spPr>
            <p:txBody>
              <a:bodyPr/>
              <a:lstStyle/>
              <a:p>
                <a:endParaRPr lang="en-US"/>
              </a:p>
            </p:txBody>
          </p:sp>
          <p:sp>
            <p:nvSpPr>
              <p:cNvPr id="174316" name="Rectangle 236"/>
              <p:cNvSpPr>
                <a:spLocks noChangeArrowheads="1"/>
              </p:cNvSpPr>
              <p:nvPr/>
            </p:nvSpPr>
            <p:spPr bwMode="auto">
              <a:xfrm>
                <a:off x="2524" y="1775"/>
                <a:ext cx="11" cy="266"/>
              </a:xfrm>
              <a:prstGeom prst="rect">
                <a:avLst/>
              </a:prstGeom>
              <a:solidFill>
                <a:srgbClr val="3366CC"/>
              </a:solidFill>
              <a:ln w="9525">
                <a:noFill/>
                <a:miter lim="800000"/>
                <a:headEnd/>
                <a:tailEnd/>
              </a:ln>
            </p:spPr>
            <p:txBody>
              <a:bodyPr/>
              <a:lstStyle/>
              <a:p>
                <a:endParaRPr lang="en-US"/>
              </a:p>
            </p:txBody>
          </p:sp>
          <p:sp>
            <p:nvSpPr>
              <p:cNvPr id="174317" name="Rectangle 237"/>
              <p:cNvSpPr>
                <a:spLocks noChangeArrowheads="1"/>
              </p:cNvSpPr>
              <p:nvPr/>
            </p:nvSpPr>
            <p:spPr bwMode="auto">
              <a:xfrm>
                <a:off x="2535" y="1775"/>
                <a:ext cx="10" cy="266"/>
              </a:xfrm>
              <a:prstGeom prst="rect">
                <a:avLst/>
              </a:prstGeom>
              <a:solidFill>
                <a:srgbClr val="3366CC"/>
              </a:solidFill>
              <a:ln w="9525">
                <a:noFill/>
                <a:miter lim="800000"/>
                <a:headEnd/>
                <a:tailEnd/>
              </a:ln>
            </p:spPr>
            <p:txBody>
              <a:bodyPr/>
              <a:lstStyle/>
              <a:p>
                <a:endParaRPr lang="en-US"/>
              </a:p>
            </p:txBody>
          </p:sp>
          <p:sp>
            <p:nvSpPr>
              <p:cNvPr id="174318" name="Rectangle 238"/>
              <p:cNvSpPr>
                <a:spLocks noChangeArrowheads="1"/>
              </p:cNvSpPr>
              <p:nvPr/>
            </p:nvSpPr>
            <p:spPr bwMode="auto">
              <a:xfrm>
                <a:off x="2545" y="1775"/>
                <a:ext cx="11" cy="266"/>
              </a:xfrm>
              <a:prstGeom prst="rect">
                <a:avLst/>
              </a:prstGeom>
              <a:solidFill>
                <a:srgbClr val="3366CC"/>
              </a:solidFill>
              <a:ln w="9525">
                <a:noFill/>
                <a:miter lim="800000"/>
                <a:headEnd/>
                <a:tailEnd/>
              </a:ln>
            </p:spPr>
            <p:txBody>
              <a:bodyPr/>
              <a:lstStyle/>
              <a:p>
                <a:endParaRPr lang="en-US"/>
              </a:p>
            </p:txBody>
          </p:sp>
          <p:sp>
            <p:nvSpPr>
              <p:cNvPr id="174319" name="Rectangle 239"/>
              <p:cNvSpPr>
                <a:spLocks noChangeArrowheads="1"/>
              </p:cNvSpPr>
              <p:nvPr/>
            </p:nvSpPr>
            <p:spPr bwMode="auto">
              <a:xfrm>
                <a:off x="2556" y="1775"/>
                <a:ext cx="11" cy="266"/>
              </a:xfrm>
              <a:prstGeom prst="rect">
                <a:avLst/>
              </a:prstGeom>
              <a:solidFill>
                <a:srgbClr val="3366CC"/>
              </a:solidFill>
              <a:ln w="9525">
                <a:noFill/>
                <a:miter lim="800000"/>
                <a:headEnd/>
                <a:tailEnd/>
              </a:ln>
            </p:spPr>
            <p:txBody>
              <a:bodyPr/>
              <a:lstStyle/>
              <a:p>
                <a:endParaRPr lang="en-US"/>
              </a:p>
            </p:txBody>
          </p:sp>
          <p:sp>
            <p:nvSpPr>
              <p:cNvPr id="174320" name="Rectangle 240"/>
              <p:cNvSpPr>
                <a:spLocks noChangeArrowheads="1"/>
              </p:cNvSpPr>
              <p:nvPr/>
            </p:nvSpPr>
            <p:spPr bwMode="auto">
              <a:xfrm>
                <a:off x="2567" y="1775"/>
                <a:ext cx="10" cy="266"/>
              </a:xfrm>
              <a:prstGeom prst="rect">
                <a:avLst/>
              </a:prstGeom>
              <a:solidFill>
                <a:srgbClr val="3366CC"/>
              </a:solidFill>
              <a:ln w="9525">
                <a:noFill/>
                <a:miter lim="800000"/>
                <a:headEnd/>
                <a:tailEnd/>
              </a:ln>
            </p:spPr>
            <p:txBody>
              <a:bodyPr/>
              <a:lstStyle/>
              <a:p>
                <a:endParaRPr lang="en-US"/>
              </a:p>
            </p:txBody>
          </p:sp>
          <p:sp>
            <p:nvSpPr>
              <p:cNvPr id="174321" name="Rectangle 241"/>
              <p:cNvSpPr>
                <a:spLocks noChangeArrowheads="1"/>
              </p:cNvSpPr>
              <p:nvPr/>
            </p:nvSpPr>
            <p:spPr bwMode="auto">
              <a:xfrm>
                <a:off x="2577" y="1775"/>
                <a:ext cx="11" cy="266"/>
              </a:xfrm>
              <a:prstGeom prst="rect">
                <a:avLst/>
              </a:prstGeom>
              <a:solidFill>
                <a:srgbClr val="3366CC"/>
              </a:solidFill>
              <a:ln w="9525">
                <a:noFill/>
                <a:miter lim="800000"/>
                <a:headEnd/>
                <a:tailEnd/>
              </a:ln>
            </p:spPr>
            <p:txBody>
              <a:bodyPr/>
              <a:lstStyle/>
              <a:p>
                <a:endParaRPr lang="en-US"/>
              </a:p>
            </p:txBody>
          </p:sp>
          <p:sp>
            <p:nvSpPr>
              <p:cNvPr id="174322" name="Rectangle 242"/>
              <p:cNvSpPr>
                <a:spLocks noChangeArrowheads="1"/>
              </p:cNvSpPr>
              <p:nvPr/>
            </p:nvSpPr>
            <p:spPr bwMode="auto">
              <a:xfrm>
                <a:off x="2588" y="1775"/>
                <a:ext cx="11" cy="266"/>
              </a:xfrm>
              <a:prstGeom prst="rect">
                <a:avLst/>
              </a:prstGeom>
              <a:solidFill>
                <a:srgbClr val="3366CC"/>
              </a:solidFill>
              <a:ln w="9525">
                <a:noFill/>
                <a:miter lim="800000"/>
                <a:headEnd/>
                <a:tailEnd/>
              </a:ln>
            </p:spPr>
            <p:txBody>
              <a:bodyPr/>
              <a:lstStyle/>
              <a:p>
                <a:endParaRPr lang="en-US"/>
              </a:p>
            </p:txBody>
          </p:sp>
          <p:sp>
            <p:nvSpPr>
              <p:cNvPr id="174323" name="Rectangle 243"/>
              <p:cNvSpPr>
                <a:spLocks noChangeArrowheads="1"/>
              </p:cNvSpPr>
              <p:nvPr/>
            </p:nvSpPr>
            <p:spPr bwMode="auto">
              <a:xfrm>
                <a:off x="2599" y="1775"/>
                <a:ext cx="10" cy="266"/>
              </a:xfrm>
              <a:prstGeom prst="rect">
                <a:avLst/>
              </a:prstGeom>
              <a:solidFill>
                <a:srgbClr val="3366CC"/>
              </a:solidFill>
              <a:ln w="9525">
                <a:noFill/>
                <a:miter lim="800000"/>
                <a:headEnd/>
                <a:tailEnd/>
              </a:ln>
            </p:spPr>
            <p:txBody>
              <a:bodyPr/>
              <a:lstStyle/>
              <a:p>
                <a:endParaRPr lang="en-US"/>
              </a:p>
            </p:txBody>
          </p:sp>
          <p:sp>
            <p:nvSpPr>
              <p:cNvPr id="174324" name="Rectangle 244"/>
              <p:cNvSpPr>
                <a:spLocks noChangeArrowheads="1"/>
              </p:cNvSpPr>
              <p:nvPr/>
            </p:nvSpPr>
            <p:spPr bwMode="auto">
              <a:xfrm>
                <a:off x="2609" y="1775"/>
                <a:ext cx="11" cy="266"/>
              </a:xfrm>
              <a:prstGeom prst="rect">
                <a:avLst/>
              </a:prstGeom>
              <a:solidFill>
                <a:srgbClr val="3366CC"/>
              </a:solidFill>
              <a:ln w="9525">
                <a:noFill/>
                <a:miter lim="800000"/>
                <a:headEnd/>
                <a:tailEnd/>
              </a:ln>
            </p:spPr>
            <p:txBody>
              <a:bodyPr/>
              <a:lstStyle/>
              <a:p>
                <a:endParaRPr lang="en-US"/>
              </a:p>
            </p:txBody>
          </p:sp>
          <p:sp>
            <p:nvSpPr>
              <p:cNvPr id="174325" name="Rectangle 245"/>
              <p:cNvSpPr>
                <a:spLocks noChangeArrowheads="1"/>
              </p:cNvSpPr>
              <p:nvPr/>
            </p:nvSpPr>
            <p:spPr bwMode="auto">
              <a:xfrm>
                <a:off x="2620" y="1775"/>
                <a:ext cx="11" cy="266"/>
              </a:xfrm>
              <a:prstGeom prst="rect">
                <a:avLst/>
              </a:prstGeom>
              <a:solidFill>
                <a:srgbClr val="3366CC"/>
              </a:solidFill>
              <a:ln w="9525">
                <a:noFill/>
                <a:miter lim="800000"/>
                <a:headEnd/>
                <a:tailEnd/>
              </a:ln>
            </p:spPr>
            <p:txBody>
              <a:bodyPr/>
              <a:lstStyle/>
              <a:p>
                <a:endParaRPr lang="en-US"/>
              </a:p>
            </p:txBody>
          </p:sp>
          <p:sp>
            <p:nvSpPr>
              <p:cNvPr id="174326" name="Rectangle 246"/>
              <p:cNvSpPr>
                <a:spLocks noChangeArrowheads="1"/>
              </p:cNvSpPr>
              <p:nvPr/>
            </p:nvSpPr>
            <p:spPr bwMode="auto">
              <a:xfrm>
                <a:off x="2631" y="1775"/>
                <a:ext cx="10" cy="266"/>
              </a:xfrm>
              <a:prstGeom prst="rect">
                <a:avLst/>
              </a:prstGeom>
              <a:solidFill>
                <a:srgbClr val="3366CC"/>
              </a:solidFill>
              <a:ln w="9525">
                <a:noFill/>
                <a:miter lim="800000"/>
                <a:headEnd/>
                <a:tailEnd/>
              </a:ln>
            </p:spPr>
            <p:txBody>
              <a:bodyPr/>
              <a:lstStyle/>
              <a:p>
                <a:endParaRPr lang="en-US"/>
              </a:p>
            </p:txBody>
          </p:sp>
          <p:sp>
            <p:nvSpPr>
              <p:cNvPr id="174327" name="Rectangle 247"/>
              <p:cNvSpPr>
                <a:spLocks noChangeArrowheads="1"/>
              </p:cNvSpPr>
              <p:nvPr/>
            </p:nvSpPr>
            <p:spPr bwMode="auto">
              <a:xfrm>
                <a:off x="2641" y="1775"/>
                <a:ext cx="11" cy="266"/>
              </a:xfrm>
              <a:prstGeom prst="rect">
                <a:avLst/>
              </a:prstGeom>
              <a:solidFill>
                <a:srgbClr val="3366CC"/>
              </a:solidFill>
              <a:ln w="9525">
                <a:noFill/>
                <a:miter lim="800000"/>
                <a:headEnd/>
                <a:tailEnd/>
              </a:ln>
            </p:spPr>
            <p:txBody>
              <a:bodyPr/>
              <a:lstStyle/>
              <a:p>
                <a:endParaRPr lang="en-US"/>
              </a:p>
            </p:txBody>
          </p:sp>
          <p:sp>
            <p:nvSpPr>
              <p:cNvPr id="174328" name="Rectangle 248"/>
              <p:cNvSpPr>
                <a:spLocks noChangeArrowheads="1"/>
              </p:cNvSpPr>
              <p:nvPr/>
            </p:nvSpPr>
            <p:spPr bwMode="auto">
              <a:xfrm>
                <a:off x="2652" y="1775"/>
                <a:ext cx="11" cy="266"/>
              </a:xfrm>
              <a:prstGeom prst="rect">
                <a:avLst/>
              </a:prstGeom>
              <a:solidFill>
                <a:srgbClr val="3366CC"/>
              </a:solidFill>
              <a:ln w="9525">
                <a:noFill/>
                <a:miter lim="800000"/>
                <a:headEnd/>
                <a:tailEnd/>
              </a:ln>
            </p:spPr>
            <p:txBody>
              <a:bodyPr/>
              <a:lstStyle/>
              <a:p>
                <a:endParaRPr lang="en-US"/>
              </a:p>
            </p:txBody>
          </p:sp>
          <p:sp>
            <p:nvSpPr>
              <p:cNvPr id="174329" name="Rectangle 249"/>
              <p:cNvSpPr>
                <a:spLocks noChangeArrowheads="1"/>
              </p:cNvSpPr>
              <p:nvPr/>
            </p:nvSpPr>
            <p:spPr bwMode="auto">
              <a:xfrm>
                <a:off x="2663" y="1775"/>
                <a:ext cx="10" cy="266"/>
              </a:xfrm>
              <a:prstGeom prst="rect">
                <a:avLst/>
              </a:prstGeom>
              <a:solidFill>
                <a:srgbClr val="3366CC"/>
              </a:solidFill>
              <a:ln w="9525">
                <a:noFill/>
                <a:miter lim="800000"/>
                <a:headEnd/>
                <a:tailEnd/>
              </a:ln>
            </p:spPr>
            <p:txBody>
              <a:bodyPr/>
              <a:lstStyle/>
              <a:p>
                <a:endParaRPr lang="en-US"/>
              </a:p>
            </p:txBody>
          </p:sp>
          <p:sp>
            <p:nvSpPr>
              <p:cNvPr id="174330" name="Rectangle 250"/>
              <p:cNvSpPr>
                <a:spLocks noChangeArrowheads="1"/>
              </p:cNvSpPr>
              <p:nvPr/>
            </p:nvSpPr>
            <p:spPr bwMode="auto">
              <a:xfrm>
                <a:off x="2673" y="1775"/>
                <a:ext cx="11" cy="266"/>
              </a:xfrm>
              <a:prstGeom prst="rect">
                <a:avLst/>
              </a:prstGeom>
              <a:solidFill>
                <a:srgbClr val="3366CC"/>
              </a:solidFill>
              <a:ln w="9525">
                <a:noFill/>
                <a:miter lim="800000"/>
                <a:headEnd/>
                <a:tailEnd/>
              </a:ln>
            </p:spPr>
            <p:txBody>
              <a:bodyPr/>
              <a:lstStyle/>
              <a:p>
                <a:endParaRPr lang="en-US"/>
              </a:p>
            </p:txBody>
          </p:sp>
          <p:sp>
            <p:nvSpPr>
              <p:cNvPr id="174331" name="Rectangle 251"/>
              <p:cNvSpPr>
                <a:spLocks noChangeArrowheads="1"/>
              </p:cNvSpPr>
              <p:nvPr/>
            </p:nvSpPr>
            <p:spPr bwMode="auto">
              <a:xfrm>
                <a:off x="2684" y="1775"/>
                <a:ext cx="11" cy="266"/>
              </a:xfrm>
              <a:prstGeom prst="rect">
                <a:avLst/>
              </a:prstGeom>
              <a:solidFill>
                <a:srgbClr val="3366CC"/>
              </a:solidFill>
              <a:ln w="9525">
                <a:noFill/>
                <a:miter lim="800000"/>
                <a:headEnd/>
                <a:tailEnd/>
              </a:ln>
            </p:spPr>
            <p:txBody>
              <a:bodyPr/>
              <a:lstStyle/>
              <a:p>
                <a:endParaRPr lang="en-US"/>
              </a:p>
            </p:txBody>
          </p:sp>
          <p:sp>
            <p:nvSpPr>
              <p:cNvPr id="174332" name="Rectangle 252"/>
              <p:cNvSpPr>
                <a:spLocks noChangeArrowheads="1"/>
              </p:cNvSpPr>
              <p:nvPr/>
            </p:nvSpPr>
            <p:spPr bwMode="auto">
              <a:xfrm>
                <a:off x="2695" y="1775"/>
                <a:ext cx="10" cy="266"/>
              </a:xfrm>
              <a:prstGeom prst="rect">
                <a:avLst/>
              </a:prstGeom>
              <a:solidFill>
                <a:srgbClr val="3366CC"/>
              </a:solidFill>
              <a:ln w="9525">
                <a:noFill/>
                <a:miter lim="800000"/>
                <a:headEnd/>
                <a:tailEnd/>
              </a:ln>
            </p:spPr>
            <p:txBody>
              <a:bodyPr/>
              <a:lstStyle/>
              <a:p>
                <a:endParaRPr lang="en-US"/>
              </a:p>
            </p:txBody>
          </p:sp>
          <p:sp>
            <p:nvSpPr>
              <p:cNvPr id="174333" name="Rectangle 253"/>
              <p:cNvSpPr>
                <a:spLocks noChangeArrowheads="1"/>
              </p:cNvSpPr>
              <p:nvPr/>
            </p:nvSpPr>
            <p:spPr bwMode="auto">
              <a:xfrm>
                <a:off x="2705" y="1775"/>
                <a:ext cx="11" cy="266"/>
              </a:xfrm>
              <a:prstGeom prst="rect">
                <a:avLst/>
              </a:prstGeom>
              <a:solidFill>
                <a:srgbClr val="3366CC"/>
              </a:solidFill>
              <a:ln w="9525">
                <a:noFill/>
                <a:miter lim="800000"/>
                <a:headEnd/>
                <a:tailEnd/>
              </a:ln>
            </p:spPr>
            <p:txBody>
              <a:bodyPr/>
              <a:lstStyle/>
              <a:p>
                <a:endParaRPr lang="en-US"/>
              </a:p>
            </p:txBody>
          </p:sp>
          <p:sp>
            <p:nvSpPr>
              <p:cNvPr id="174334" name="Rectangle 254"/>
              <p:cNvSpPr>
                <a:spLocks noChangeArrowheads="1"/>
              </p:cNvSpPr>
              <p:nvPr/>
            </p:nvSpPr>
            <p:spPr bwMode="auto">
              <a:xfrm>
                <a:off x="2716" y="1775"/>
                <a:ext cx="11" cy="266"/>
              </a:xfrm>
              <a:prstGeom prst="rect">
                <a:avLst/>
              </a:prstGeom>
              <a:solidFill>
                <a:srgbClr val="3366CC"/>
              </a:solidFill>
              <a:ln w="9525">
                <a:noFill/>
                <a:miter lim="800000"/>
                <a:headEnd/>
                <a:tailEnd/>
              </a:ln>
            </p:spPr>
            <p:txBody>
              <a:bodyPr/>
              <a:lstStyle/>
              <a:p>
                <a:endParaRPr lang="en-US"/>
              </a:p>
            </p:txBody>
          </p:sp>
          <p:sp>
            <p:nvSpPr>
              <p:cNvPr id="174335" name="Rectangle 255"/>
              <p:cNvSpPr>
                <a:spLocks noChangeArrowheads="1"/>
              </p:cNvSpPr>
              <p:nvPr/>
            </p:nvSpPr>
            <p:spPr bwMode="auto">
              <a:xfrm>
                <a:off x="2727" y="1775"/>
                <a:ext cx="10" cy="266"/>
              </a:xfrm>
              <a:prstGeom prst="rect">
                <a:avLst/>
              </a:prstGeom>
              <a:solidFill>
                <a:srgbClr val="3366CC"/>
              </a:solidFill>
              <a:ln w="9525">
                <a:noFill/>
                <a:miter lim="800000"/>
                <a:headEnd/>
                <a:tailEnd/>
              </a:ln>
            </p:spPr>
            <p:txBody>
              <a:bodyPr/>
              <a:lstStyle/>
              <a:p>
                <a:endParaRPr lang="en-US"/>
              </a:p>
            </p:txBody>
          </p:sp>
        </p:grpSp>
        <p:sp>
          <p:nvSpPr>
            <p:cNvPr id="174337" name="Rectangle 257"/>
            <p:cNvSpPr>
              <a:spLocks noChangeArrowheads="1"/>
            </p:cNvSpPr>
            <p:nvPr/>
          </p:nvSpPr>
          <p:spPr bwMode="auto">
            <a:xfrm>
              <a:off x="2737" y="1775"/>
              <a:ext cx="11" cy="266"/>
            </a:xfrm>
            <a:prstGeom prst="rect">
              <a:avLst/>
            </a:prstGeom>
            <a:solidFill>
              <a:srgbClr val="3366CC"/>
            </a:solidFill>
            <a:ln w="9525">
              <a:noFill/>
              <a:miter lim="800000"/>
              <a:headEnd/>
              <a:tailEnd/>
            </a:ln>
          </p:spPr>
          <p:txBody>
            <a:bodyPr/>
            <a:lstStyle/>
            <a:p>
              <a:endParaRPr lang="en-US"/>
            </a:p>
          </p:txBody>
        </p:sp>
        <p:sp>
          <p:nvSpPr>
            <p:cNvPr id="174338" name="Rectangle 258"/>
            <p:cNvSpPr>
              <a:spLocks noChangeArrowheads="1"/>
            </p:cNvSpPr>
            <p:nvPr/>
          </p:nvSpPr>
          <p:spPr bwMode="auto">
            <a:xfrm>
              <a:off x="2748" y="1775"/>
              <a:ext cx="10" cy="266"/>
            </a:xfrm>
            <a:prstGeom prst="rect">
              <a:avLst/>
            </a:prstGeom>
            <a:solidFill>
              <a:srgbClr val="3366CC"/>
            </a:solidFill>
            <a:ln w="9525">
              <a:noFill/>
              <a:miter lim="800000"/>
              <a:headEnd/>
              <a:tailEnd/>
            </a:ln>
          </p:spPr>
          <p:txBody>
            <a:bodyPr/>
            <a:lstStyle/>
            <a:p>
              <a:endParaRPr lang="en-US"/>
            </a:p>
          </p:txBody>
        </p:sp>
        <p:sp>
          <p:nvSpPr>
            <p:cNvPr id="174339" name="Rectangle 259"/>
            <p:cNvSpPr>
              <a:spLocks noChangeArrowheads="1"/>
            </p:cNvSpPr>
            <p:nvPr/>
          </p:nvSpPr>
          <p:spPr bwMode="auto">
            <a:xfrm>
              <a:off x="2758" y="1775"/>
              <a:ext cx="11" cy="266"/>
            </a:xfrm>
            <a:prstGeom prst="rect">
              <a:avLst/>
            </a:prstGeom>
            <a:solidFill>
              <a:srgbClr val="3366CC"/>
            </a:solidFill>
            <a:ln w="9525">
              <a:noFill/>
              <a:miter lim="800000"/>
              <a:headEnd/>
              <a:tailEnd/>
            </a:ln>
          </p:spPr>
          <p:txBody>
            <a:bodyPr/>
            <a:lstStyle/>
            <a:p>
              <a:endParaRPr lang="en-US"/>
            </a:p>
          </p:txBody>
        </p:sp>
        <p:sp>
          <p:nvSpPr>
            <p:cNvPr id="174340" name="Rectangle 260"/>
            <p:cNvSpPr>
              <a:spLocks noChangeArrowheads="1"/>
            </p:cNvSpPr>
            <p:nvPr/>
          </p:nvSpPr>
          <p:spPr bwMode="auto">
            <a:xfrm>
              <a:off x="2769" y="1775"/>
              <a:ext cx="11" cy="266"/>
            </a:xfrm>
            <a:prstGeom prst="rect">
              <a:avLst/>
            </a:prstGeom>
            <a:solidFill>
              <a:srgbClr val="3366CC"/>
            </a:solidFill>
            <a:ln w="9525">
              <a:noFill/>
              <a:miter lim="800000"/>
              <a:headEnd/>
              <a:tailEnd/>
            </a:ln>
          </p:spPr>
          <p:txBody>
            <a:bodyPr/>
            <a:lstStyle/>
            <a:p>
              <a:endParaRPr lang="en-US"/>
            </a:p>
          </p:txBody>
        </p:sp>
        <p:sp>
          <p:nvSpPr>
            <p:cNvPr id="174341" name="Rectangle 261"/>
            <p:cNvSpPr>
              <a:spLocks noChangeArrowheads="1"/>
            </p:cNvSpPr>
            <p:nvPr/>
          </p:nvSpPr>
          <p:spPr bwMode="auto">
            <a:xfrm>
              <a:off x="2780" y="1775"/>
              <a:ext cx="10" cy="266"/>
            </a:xfrm>
            <a:prstGeom prst="rect">
              <a:avLst/>
            </a:prstGeom>
            <a:solidFill>
              <a:srgbClr val="3366CC"/>
            </a:solidFill>
            <a:ln w="9525">
              <a:noFill/>
              <a:miter lim="800000"/>
              <a:headEnd/>
              <a:tailEnd/>
            </a:ln>
          </p:spPr>
          <p:txBody>
            <a:bodyPr/>
            <a:lstStyle/>
            <a:p>
              <a:endParaRPr lang="en-US"/>
            </a:p>
          </p:txBody>
        </p:sp>
        <p:sp>
          <p:nvSpPr>
            <p:cNvPr id="174342" name="Rectangle 262"/>
            <p:cNvSpPr>
              <a:spLocks noChangeArrowheads="1"/>
            </p:cNvSpPr>
            <p:nvPr/>
          </p:nvSpPr>
          <p:spPr bwMode="auto">
            <a:xfrm>
              <a:off x="2790" y="1775"/>
              <a:ext cx="11" cy="266"/>
            </a:xfrm>
            <a:prstGeom prst="rect">
              <a:avLst/>
            </a:prstGeom>
            <a:solidFill>
              <a:srgbClr val="3366CC"/>
            </a:solidFill>
            <a:ln w="9525">
              <a:noFill/>
              <a:miter lim="800000"/>
              <a:headEnd/>
              <a:tailEnd/>
            </a:ln>
          </p:spPr>
          <p:txBody>
            <a:bodyPr/>
            <a:lstStyle/>
            <a:p>
              <a:endParaRPr lang="en-US"/>
            </a:p>
          </p:txBody>
        </p:sp>
        <p:sp>
          <p:nvSpPr>
            <p:cNvPr id="174343" name="Rectangle 263"/>
            <p:cNvSpPr>
              <a:spLocks noChangeArrowheads="1"/>
            </p:cNvSpPr>
            <p:nvPr/>
          </p:nvSpPr>
          <p:spPr bwMode="auto">
            <a:xfrm>
              <a:off x="2801" y="1775"/>
              <a:ext cx="11" cy="266"/>
            </a:xfrm>
            <a:prstGeom prst="rect">
              <a:avLst/>
            </a:prstGeom>
            <a:solidFill>
              <a:srgbClr val="3366CC"/>
            </a:solidFill>
            <a:ln w="9525">
              <a:noFill/>
              <a:miter lim="800000"/>
              <a:headEnd/>
              <a:tailEnd/>
            </a:ln>
          </p:spPr>
          <p:txBody>
            <a:bodyPr/>
            <a:lstStyle/>
            <a:p>
              <a:endParaRPr lang="en-US"/>
            </a:p>
          </p:txBody>
        </p:sp>
        <p:sp>
          <p:nvSpPr>
            <p:cNvPr id="174344" name="Rectangle 264"/>
            <p:cNvSpPr>
              <a:spLocks noChangeArrowheads="1"/>
            </p:cNvSpPr>
            <p:nvPr/>
          </p:nvSpPr>
          <p:spPr bwMode="auto">
            <a:xfrm>
              <a:off x="2812" y="1775"/>
              <a:ext cx="16" cy="266"/>
            </a:xfrm>
            <a:prstGeom prst="rect">
              <a:avLst/>
            </a:prstGeom>
            <a:solidFill>
              <a:srgbClr val="3366CC"/>
            </a:solidFill>
            <a:ln w="9525">
              <a:noFill/>
              <a:miter lim="800000"/>
              <a:headEnd/>
              <a:tailEnd/>
            </a:ln>
          </p:spPr>
          <p:txBody>
            <a:bodyPr/>
            <a:lstStyle/>
            <a:p>
              <a:endParaRPr lang="en-US"/>
            </a:p>
          </p:txBody>
        </p:sp>
        <p:sp>
          <p:nvSpPr>
            <p:cNvPr id="174345" name="Rectangle 265"/>
            <p:cNvSpPr>
              <a:spLocks noChangeArrowheads="1"/>
            </p:cNvSpPr>
            <p:nvPr/>
          </p:nvSpPr>
          <p:spPr bwMode="auto">
            <a:xfrm>
              <a:off x="2828" y="1775"/>
              <a:ext cx="10" cy="266"/>
            </a:xfrm>
            <a:prstGeom prst="rect">
              <a:avLst/>
            </a:prstGeom>
            <a:solidFill>
              <a:srgbClr val="3366CC"/>
            </a:solidFill>
            <a:ln w="9525">
              <a:noFill/>
              <a:miter lim="800000"/>
              <a:headEnd/>
              <a:tailEnd/>
            </a:ln>
          </p:spPr>
          <p:txBody>
            <a:bodyPr/>
            <a:lstStyle/>
            <a:p>
              <a:endParaRPr lang="en-US"/>
            </a:p>
          </p:txBody>
        </p:sp>
        <p:sp>
          <p:nvSpPr>
            <p:cNvPr id="174346" name="Rectangle 266"/>
            <p:cNvSpPr>
              <a:spLocks noChangeArrowheads="1"/>
            </p:cNvSpPr>
            <p:nvPr/>
          </p:nvSpPr>
          <p:spPr bwMode="auto">
            <a:xfrm>
              <a:off x="2838" y="1775"/>
              <a:ext cx="11" cy="266"/>
            </a:xfrm>
            <a:prstGeom prst="rect">
              <a:avLst/>
            </a:prstGeom>
            <a:solidFill>
              <a:srgbClr val="3366CC"/>
            </a:solidFill>
            <a:ln w="9525">
              <a:noFill/>
              <a:miter lim="800000"/>
              <a:headEnd/>
              <a:tailEnd/>
            </a:ln>
          </p:spPr>
          <p:txBody>
            <a:bodyPr/>
            <a:lstStyle/>
            <a:p>
              <a:endParaRPr lang="en-US"/>
            </a:p>
          </p:txBody>
        </p:sp>
        <p:sp>
          <p:nvSpPr>
            <p:cNvPr id="174347" name="Rectangle 267"/>
            <p:cNvSpPr>
              <a:spLocks noChangeArrowheads="1"/>
            </p:cNvSpPr>
            <p:nvPr/>
          </p:nvSpPr>
          <p:spPr bwMode="auto">
            <a:xfrm>
              <a:off x="2849" y="1775"/>
              <a:ext cx="11" cy="266"/>
            </a:xfrm>
            <a:prstGeom prst="rect">
              <a:avLst/>
            </a:prstGeom>
            <a:solidFill>
              <a:srgbClr val="3366CC"/>
            </a:solidFill>
            <a:ln w="9525">
              <a:noFill/>
              <a:miter lim="800000"/>
              <a:headEnd/>
              <a:tailEnd/>
            </a:ln>
          </p:spPr>
          <p:txBody>
            <a:bodyPr/>
            <a:lstStyle/>
            <a:p>
              <a:endParaRPr lang="en-US"/>
            </a:p>
          </p:txBody>
        </p:sp>
        <p:sp>
          <p:nvSpPr>
            <p:cNvPr id="174348" name="Rectangle 268"/>
            <p:cNvSpPr>
              <a:spLocks noChangeArrowheads="1"/>
            </p:cNvSpPr>
            <p:nvPr/>
          </p:nvSpPr>
          <p:spPr bwMode="auto">
            <a:xfrm>
              <a:off x="2860" y="1775"/>
              <a:ext cx="10" cy="266"/>
            </a:xfrm>
            <a:prstGeom prst="rect">
              <a:avLst/>
            </a:prstGeom>
            <a:solidFill>
              <a:srgbClr val="3366CC"/>
            </a:solidFill>
            <a:ln w="9525">
              <a:noFill/>
              <a:miter lim="800000"/>
              <a:headEnd/>
              <a:tailEnd/>
            </a:ln>
          </p:spPr>
          <p:txBody>
            <a:bodyPr/>
            <a:lstStyle/>
            <a:p>
              <a:endParaRPr lang="en-US"/>
            </a:p>
          </p:txBody>
        </p:sp>
        <p:sp>
          <p:nvSpPr>
            <p:cNvPr id="174349" name="Rectangle 269"/>
            <p:cNvSpPr>
              <a:spLocks noChangeArrowheads="1"/>
            </p:cNvSpPr>
            <p:nvPr/>
          </p:nvSpPr>
          <p:spPr bwMode="auto">
            <a:xfrm>
              <a:off x="2870" y="1775"/>
              <a:ext cx="11" cy="266"/>
            </a:xfrm>
            <a:prstGeom prst="rect">
              <a:avLst/>
            </a:prstGeom>
            <a:solidFill>
              <a:srgbClr val="3366CC"/>
            </a:solidFill>
            <a:ln w="9525">
              <a:noFill/>
              <a:miter lim="800000"/>
              <a:headEnd/>
              <a:tailEnd/>
            </a:ln>
          </p:spPr>
          <p:txBody>
            <a:bodyPr/>
            <a:lstStyle/>
            <a:p>
              <a:endParaRPr lang="en-US"/>
            </a:p>
          </p:txBody>
        </p:sp>
        <p:sp>
          <p:nvSpPr>
            <p:cNvPr id="174350" name="Rectangle 270"/>
            <p:cNvSpPr>
              <a:spLocks noChangeArrowheads="1"/>
            </p:cNvSpPr>
            <p:nvPr/>
          </p:nvSpPr>
          <p:spPr bwMode="auto">
            <a:xfrm>
              <a:off x="2881" y="1775"/>
              <a:ext cx="11" cy="266"/>
            </a:xfrm>
            <a:prstGeom prst="rect">
              <a:avLst/>
            </a:prstGeom>
            <a:solidFill>
              <a:srgbClr val="3366CC"/>
            </a:solidFill>
            <a:ln w="9525">
              <a:noFill/>
              <a:miter lim="800000"/>
              <a:headEnd/>
              <a:tailEnd/>
            </a:ln>
          </p:spPr>
          <p:txBody>
            <a:bodyPr/>
            <a:lstStyle/>
            <a:p>
              <a:endParaRPr lang="en-US"/>
            </a:p>
          </p:txBody>
        </p:sp>
        <p:sp>
          <p:nvSpPr>
            <p:cNvPr id="174351" name="Rectangle 271"/>
            <p:cNvSpPr>
              <a:spLocks noChangeArrowheads="1"/>
            </p:cNvSpPr>
            <p:nvPr/>
          </p:nvSpPr>
          <p:spPr bwMode="auto">
            <a:xfrm>
              <a:off x="2892" y="1775"/>
              <a:ext cx="10" cy="266"/>
            </a:xfrm>
            <a:prstGeom prst="rect">
              <a:avLst/>
            </a:prstGeom>
            <a:solidFill>
              <a:srgbClr val="3366CC"/>
            </a:solidFill>
            <a:ln w="9525">
              <a:noFill/>
              <a:miter lim="800000"/>
              <a:headEnd/>
              <a:tailEnd/>
            </a:ln>
          </p:spPr>
          <p:txBody>
            <a:bodyPr/>
            <a:lstStyle/>
            <a:p>
              <a:endParaRPr lang="en-US"/>
            </a:p>
          </p:txBody>
        </p:sp>
        <p:sp>
          <p:nvSpPr>
            <p:cNvPr id="174352" name="Rectangle 272"/>
            <p:cNvSpPr>
              <a:spLocks noChangeArrowheads="1"/>
            </p:cNvSpPr>
            <p:nvPr/>
          </p:nvSpPr>
          <p:spPr bwMode="auto">
            <a:xfrm>
              <a:off x="2902" y="1775"/>
              <a:ext cx="11" cy="266"/>
            </a:xfrm>
            <a:prstGeom prst="rect">
              <a:avLst/>
            </a:prstGeom>
            <a:solidFill>
              <a:srgbClr val="3366CC"/>
            </a:solidFill>
            <a:ln w="9525">
              <a:noFill/>
              <a:miter lim="800000"/>
              <a:headEnd/>
              <a:tailEnd/>
            </a:ln>
          </p:spPr>
          <p:txBody>
            <a:bodyPr/>
            <a:lstStyle/>
            <a:p>
              <a:endParaRPr lang="en-US"/>
            </a:p>
          </p:txBody>
        </p:sp>
        <p:sp>
          <p:nvSpPr>
            <p:cNvPr id="174353" name="Rectangle 273"/>
            <p:cNvSpPr>
              <a:spLocks noChangeArrowheads="1"/>
            </p:cNvSpPr>
            <p:nvPr/>
          </p:nvSpPr>
          <p:spPr bwMode="auto">
            <a:xfrm>
              <a:off x="2913" y="1775"/>
              <a:ext cx="11" cy="266"/>
            </a:xfrm>
            <a:prstGeom prst="rect">
              <a:avLst/>
            </a:prstGeom>
            <a:solidFill>
              <a:srgbClr val="3366CC"/>
            </a:solidFill>
            <a:ln w="9525">
              <a:noFill/>
              <a:miter lim="800000"/>
              <a:headEnd/>
              <a:tailEnd/>
            </a:ln>
          </p:spPr>
          <p:txBody>
            <a:bodyPr/>
            <a:lstStyle/>
            <a:p>
              <a:endParaRPr lang="en-US"/>
            </a:p>
          </p:txBody>
        </p:sp>
        <p:sp>
          <p:nvSpPr>
            <p:cNvPr id="174354" name="Rectangle 274"/>
            <p:cNvSpPr>
              <a:spLocks noChangeArrowheads="1"/>
            </p:cNvSpPr>
            <p:nvPr/>
          </p:nvSpPr>
          <p:spPr bwMode="auto">
            <a:xfrm>
              <a:off x="2924" y="1775"/>
              <a:ext cx="10" cy="266"/>
            </a:xfrm>
            <a:prstGeom prst="rect">
              <a:avLst/>
            </a:prstGeom>
            <a:solidFill>
              <a:srgbClr val="3366CC"/>
            </a:solidFill>
            <a:ln w="9525">
              <a:noFill/>
              <a:miter lim="800000"/>
              <a:headEnd/>
              <a:tailEnd/>
            </a:ln>
          </p:spPr>
          <p:txBody>
            <a:bodyPr/>
            <a:lstStyle/>
            <a:p>
              <a:endParaRPr lang="en-US"/>
            </a:p>
          </p:txBody>
        </p:sp>
        <p:sp>
          <p:nvSpPr>
            <p:cNvPr id="174355" name="Rectangle 275"/>
            <p:cNvSpPr>
              <a:spLocks noChangeArrowheads="1"/>
            </p:cNvSpPr>
            <p:nvPr/>
          </p:nvSpPr>
          <p:spPr bwMode="auto">
            <a:xfrm>
              <a:off x="2934" y="1775"/>
              <a:ext cx="11" cy="266"/>
            </a:xfrm>
            <a:prstGeom prst="rect">
              <a:avLst/>
            </a:prstGeom>
            <a:solidFill>
              <a:srgbClr val="3366CC"/>
            </a:solidFill>
            <a:ln w="9525">
              <a:noFill/>
              <a:miter lim="800000"/>
              <a:headEnd/>
              <a:tailEnd/>
            </a:ln>
          </p:spPr>
          <p:txBody>
            <a:bodyPr/>
            <a:lstStyle/>
            <a:p>
              <a:endParaRPr lang="en-US"/>
            </a:p>
          </p:txBody>
        </p:sp>
        <p:sp>
          <p:nvSpPr>
            <p:cNvPr id="174356" name="Rectangle 276"/>
            <p:cNvSpPr>
              <a:spLocks noChangeArrowheads="1"/>
            </p:cNvSpPr>
            <p:nvPr/>
          </p:nvSpPr>
          <p:spPr bwMode="auto">
            <a:xfrm>
              <a:off x="2945" y="1775"/>
              <a:ext cx="11" cy="266"/>
            </a:xfrm>
            <a:prstGeom prst="rect">
              <a:avLst/>
            </a:prstGeom>
            <a:solidFill>
              <a:srgbClr val="3366CC"/>
            </a:solidFill>
            <a:ln w="9525">
              <a:noFill/>
              <a:miter lim="800000"/>
              <a:headEnd/>
              <a:tailEnd/>
            </a:ln>
          </p:spPr>
          <p:txBody>
            <a:bodyPr/>
            <a:lstStyle/>
            <a:p>
              <a:endParaRPr lang="en-US"/>
            </a:p>
          </p:txBody>
        </p:sp>
        <p:sp>
          <p:nvSpPr>
            <p:cNvPr id="174357" name="Rectangle 277"/>
            <p:cNvSpPr>
              <a:spLocks noChangeArrowheads="1"/>
            </p:cNvSpPr>
            <p:nvPr/>
          </p:nvSpPr>
          <p:spPr bwMode="auto">
            <a:xfrm>
              <a:off x="2956" y="1775"/>
              <a:ext cx="10" cy="266"/>
            </a:xfrm>
            <a:prstGeom prst="rect">
              <a:avLst/>
            </a:prstGeom>
            <a:solidFill>
              <a:srgbClr val="3366CC"/>
            </a:solidFill>
            <a:ln w="9525">
              <a:noFill/>
              <a:miter lim="800000"/>
              <a:headEnd/>
              <a:tailEnd/>
            </a:ln>
          </p:spPr>
          <p:txBody>
            <a:bodyPr/>
            <a:lstStyle/>
            <a:p>
              <a:endParaRPr lang="en-US"/>
            </a:p>
          </p:txBody>
        </p:sp>
        <p:sp>
          <p:nvSpPr>
            <p:cNvPr id="174358" name="Rectangle 278"/>
            <p:cNvSpPr>
              <a:spLocks noChangeArrowheads="1"/>
            </p:cNvSpPr>
            <p:nvPr/>
          </p:nvSpPr>
          <p:spPr bwMode="auto">
            <a:xfrm>
              <a:off x="2966" y="1775"/>
              <a:ext cx="11" cy="266"/>
            </a:xfrm>
            <a:prstGeom prst="rect">
              <a:avLst/>
            </a:prstGeom>
            <a:solidFill>
              <a:srgbClr val="3366CC"/>
            </a:solidFill>
            <a:ln w="9525">
              <a:noFill/>
              <a:miter lim="800000"/>
              <a:headEnd/>
              <a:tailEnd/>
            </a:ln>
          </p:spPr>
          <p:txBody>
            <a:bodyPr/>
            <a:lstStyle/>
            <a:p>
              <a:endParaRPr lang="en-US"/>
            </a:p>
          </p:txBody>
        </p:sp>
        <p:sp>
          <p:nvSpPr>
            <p:cNvPr id="174359" name="Rectangle 279"/>
            <p:cNvSpPr>
              <a:spLocks noChangeArrowheads="1"/>
            </p:cNvSpPr>
            <p:nvPr/>
          </p:nvSpPr>
          <p:spPr bwMode="auto">
            <a:xfrm>
              <a:off x="2977" y="1775"/>
              <a:ext cx="10" cy="266"/>
            </a:xfrm>
            <a:prstGeom prst="rect">
              <a:avLst/>
            </a:prstGeom>
            <a:solidFill>
              <a:srgbClr val="3366CC"/>
            </a:solidFill>
            <a:ln w="9525">
              <a:noFill/>
              <a:miter lim="800000"/>
              <a:headEnd/>
              <a:tailEnd/>
            </a:ln>
          </p:spPr>
          <p:txBody>
            <a:bodyPr/>
            <a:lstStyle/>
            <a:p>
              <a:endParaRPr lang="en-US"/>
            </a:p>
          </p:txBody>
        </p:sp>
        <p:sp>
          <p:nvSpPr>
            <p:cNvPr id="174360" name="Rectangle 280"/>
            <p:cNvSpPr>
              <a:spLocks noChangeArrowheads="1"/>
            </p:cNvSpPr>
            <p:nvPr/>
          </p:nvSpPr>
          <p:spPr bwMode="auto">
            <a:xfrm>
              <a:off x="2987" y="1775"/>
              <a:ext cx="11" cy="266"/>
            </a:xfrm>
            <a:prstGeom prst="rect">
              <a:avLst/>
            </a:prstGeom>
            <a:solidFill>
              <a:srgbClr val="3366CC"/>
            </a:solidFill>
            <a:ln w="9525">
              <a:noFill/>
              <a:miter lim="800000"/>
              <a:headEnd/>
              <a:tailEnd/>
            </a:ln>
          </p:spPr>
          <p:txBody>
            <a:bodyPr/>
            <a:lstStyle/>
            <a:p>
              <a:endParaRPr lang="en-US"/>
            </a:p>
          </p:txBody>
        </p:sp>
        <p:sp>
          <p:nvSpPr>
            <p:cNvPr id="174361" name="Rectangle 281"/>
            <p:cNvSpPr>
              <a:spLocks noChangeArrowheads="1"/>
            </p:cNvSpPr>
            <p:nvPr/>
          </p:nvSpPr>
          <p:spPr bwMode="auto">
            <a:xfrm>
              <a:off x="2998" y="1775"/>
              <a:ext cx="11" cy="266"/>
            </a:xfrm>
            <a:prstGeom prst="rect">
              <a:avLst/>
            </a:prstGeom>
            <a:solidFill>
              <a:srgbClr val="3366CC"/>
            </a:solidFill>
            <a:ln w="9525">
              <a:noFill/>
              <a:miter lim="800000"/>
              <a:headEnd/>
              <a:tailEnd/>
            </a:ln>
          </p:spPr>
          <p:txBody>
            <a:bodyPr/>
            <a:lstStyle/>
            <a:p>
              <a:endParaRPr lang="en-US"/>
            </a:p>
          </p:txBody>
        </p:sp>
        <p:sp>
          <p:nvSpPr>
            <p:cNvPr id="174362" name="Rectangle 282"/>
            <p:cNvSpPr>
              <a:spLocks noChangeArrowheads="1"/>
            </p:cNvSpPr>
            <p:nvPr/>
          </p:nvSpPr>
          <p:spPr bwMode="auto">
            <a:xfrm>
              <a:off x="3009" y="1775"/>
              <a:ext cx="10" cy="266"/>
            </a:xfrm>
            <a:prstGeom prst="rect">
              <a:avLst/>
            </a:prstGeom>
            <a:solidFill>
              <a:srgbClr val="3366CC"/>
            </a:solidFill>
            <a:ln w="9525">
              <a:noFill/>
              <a:miter lim="800000"/>
              <a:headEnd/>
              <a:tailEnd/>
            </a:ln>
          </p:spPr>
          <p:txBody>
            <a:bodyPr/>
            <a:lstStyle/>
            <a:p>
              <a:endParaRPr lang="en-US"/>
            </a:p>
          </p:txBody>
        </p:sp>
        <p:sp>
          <p:nvSpPr>
            <p:cNvPr id="174363" name="Rectangle 283"/>
            <p:cNvSpPr>
              <a:spLocks noChangeArrowheads="1"/>
            </p:cNvSpPr>
            <p:nvPr/>
          </p:nvSpPr>
          <p:spPr bwMode="auto">
            <a:xfrm>
              <a:off x="3019" y="1775"/>
              <a:ext cx="11" cy="266"/>
            </a:xfrm>
            <a:prstGeom prst="rect">
              <a:avLst/>
            </a:prstGeom>
            <a:solidFill>
              <a:srgbClr val="3366CC"/>
            </a:solidFill>
            <a:ln w="9525">
              <a:noFill/>
              <a:miter lim="800000"/>
              <a:headEnd/>
              <a:tailEnd/>
            </a:ln>
          </p:spPr>
          <p:txBody>
            <a:bodyPr/>
            <a:lstStyle/>
            <a:p>
              <a:endParaRPr lang="en-US"/>
            </a:p>
          </p:txBody>
        </p:sp>
        <p:sp>
          <p:nvSpPr>
            <p:cNvPr id="174364" name="Rectangle 284"/>
            <p:cNvSpPr>
              <a:spLocks noChangeArrowheads="1"/>
            </p:cNvSpPr>
            <p:nvPr/>
          </p:nvSpPr>
          <p:spPr bwMode="auto">
            <a:xfrm>
              <a:off x="3030" y="1775"/>
              <a:ext cx="11" cy="266"/>
            </a:xfrm>
            <a:prstGeom prst="rect">
              <a:avLst/>
            </a:prstGeom>
            <a:solidFill>
              <a:srgbClr val="3366CC"/>
            </a:solidFill>
            <a:ln w="9525">
              <a:noFill/>
              <a:miter lim="800000"/>
              <a:headEnd/>
              <a:tailEnd/>
            </a:ln>
          </p:spPr>
          <p:txBody>
            <a:bodyPr/>
            <a:lstStyle/>
            <a:p>
              <a:endParaRPr lang="en-US"/>
            </a:p>
          </p:txBody>
        </p:sp>
        <p:sp>
          <p:nvSpPr>
            <p:cNvPr id="174365" name="Rectangle 285"/>
            <p:cNvSpPr>
              <a:spLocks noChangeArrowheads="1"/>
            </p:cNvSpPr>
            <p:nvPr/>
          </p:nvSpPr>
          <p:spPr bwMode="auto">
            <a:xfrm>
              <a:off x="3041" y="1775"/>
              <a:ext cx="10" cy="266"/>
            </a:xfrm>
            <a:prstGeom prst="rect">
              <a:avLst/>
            </a:prstGeom>
            <a:solidFill>
              <a:srgbClr val="3366CC"/>
            </a:solidFill>
            <a:ln w="9525">
              <a:noFill/>
              <a:miter lim="800000"/>
              <a:headEnd/>
              <a:tailEnd/>
            </a:ln>
          </p:spPr>
          <p:txBody>
            <a:bodyPr/>
            <a:lstStyle/>
            <a:p>
              <a:endParaRPr lang="en-US"/>
            </a:p>
          </p:txBody>
        </p:sp>
        <p:sp>
          <p:nvSpPr>
            <p:cNvPr id="174366" name="Rectangle 286"/>
            <p:cNvSpPr>
              <a:spLocks noChangeArrowheads="1"/>
            </p:cNvSpPr>
            <p:nvPr/>
          </p:nvSpPr>
          <p:spPr bwMode="auto">
            <a:xfrm>
              <a:off x="3051" y="1775"/>
              <a:ext cx="11" cy="266"/>
            </a:xfrm>
            <a:prstGeom prst="rect">
              <a:avLst/>
            </a:prstGeom>
            <a:solidFill>
              <a:srgbClr val="3366CC"/>
            </a:solidFill>
            <a:ln w="9525">
              <a:noFill/>
              <a:miter lim="800000"/>
              <a:headEnd/>
              <a:tailEnd/>
            </a:ln>
          </p:spPr>
          <p:txBody>
            <a:bodyPr/>
            <a:lstStyle/>
            <a:p>
              <a:endParaRPr lang="en-US"/>
            </a:p>
          </p:txBody>
        </p:sp>
        <p:sp>
          <p:nvSpPr>
            <p:cNvPr id="174367" name="Rectangle 287"/>
            <p:cNvSpPr>
              <a:spLocks noChangeArrowheads="1"/>
            </p:cNvSpPr>
            <p:nvPr/>
          </p:nvSpPr>
          <p:spPr bwMode="auto">
            <a:xfrm>
              <a:off x="3062" y="1775"/>
              <a:ext cx="11" cy="266"/>
            </a:xfrm>
            <a:prstGeom prst="rect">
              <a:avLst/>
            </a:prstGeom>
            <a:solidFill>
              <a:srgbClr val="3366CC"/>
            </a:solidFill>
            <a:ln w="9525">
              <a:noFill/>
              <a:miter lim="800000"/>
              <a:headEnd/>
              <a:tailEnd/>
            </a:ln>
          </p:spPr>
          <p:txBody>
            <a:bodyPr/>
            <a:lstStyle/>
            <a:p>
              <a:endParaRPr lang="en-US"/>
            </a:p>
          </p:txBody>
        </p:sp>
        <p:sp>
          <p:nvSpPr>
            <p:cNvPr id="174368" name="Rectangle 288"/>
            <p:cNvSpPr>
              <a:spLocks noChangeArrowheads="1"/>
            </p:cNvSpPr>
            <p:nvPr/>
          </p:nvSpPr>
          <p:spPr bwMode="auto">
            <a:xfrm>
              <a:off x="3073" y="1775"/>
              <a:ext cx="10" cy="266"/>
            </a:xfrm>
            <a:prstGeom prst="rect">
              <a:avLst/>
            </a:prstGeom>
            <a:solidFill>
              <a:srgbClr val="3366CC"/>
            </a:solidFill>
            <a:ln w="9525">
              <a:noFill/>
              <a:miter lim="800000"/>
              <a:headEnd/>
              <a:tailEnd/>
            </a:ln>
          </p:spPr>
          <p:txBody>
            <a:bodyPr/>
            <a:lstStyle/>
            <a:p>
              <a:endParaRPr lang="en-US"/>
            </a:p>
          </p:txBody>
        </p:sp>
        <p:sp>
          <p:nvSpPr>
            <p:cNvPr id="174369" name="Rectangle 289"/>
            <p:cNvSpPr>
              <a:spLocks noChangeArrowheads="1"/>
            </p:cNvSpPr>
            <p:nvPr/>
          </p:nvSpPr>
          <p:spPr bwMode="auto">
            <a:xfrm>
              <a:off x="3083" y="1775"/>
              <a:ext cx="11" cy="266"/>
            </a:xfrm>
            <a:prstGeom prst="rect">
              <a:avLst/>
            </a:prstGeom>
            <a:solidFill>
              <a:srgbClr val="3366CC"/>
            </a:solidFill>
            <a:ln w="9525">
              <a:noFill/>
              <a:miter lim="800000"/>
              <a:headEnd/>
              <a:tailEnd/>
            </a:ln>
          </p:spPr>
          <p:txBody>
            <a:bodyPr/>
            <a:lstStyle/>
            <a:p>
              <a:endParaRPr lang="en-US"/>
            </a:p>
          </p:txBody>
        </p:sp>
        <p:sp>
          <p:nvSpPr>
            <p:cNvPr id="174370" name="Rectangle 290"/>
            <p:cNvSpPr>
              <a:spLocks noChangeArrowheads="1"/>
            </p:cNvSpPr>
            <p:nvPr/>
          </p:nvSpPr>
          <p:spPr bwMode="auto">
            <a:xfrm>
              <a:off x="3094" y="1775"/>
              <a:ext cx="11" cy="266"/>
            </a:xfrm>
            <a:prstGeom prst="rect">
              <a:avLst/>
            </a:prstGeom>
            <a:solidFill>
              <a:srgbClr val="3366CC"/>
            </a:solidFill>
            <a:ln w="9525">
              <a:noFill/>
              <a:miter lim="800000"/>
              <a:headEnd/>
              <a:tailEnd/>
            </a:ln>
          </p:spPr>
          <p:txBody>
            <a:bodyPr/>
            <a:lstStyle/>
            <a:p>
              <a:endParaRPr lang="en-US"/>
            </a:p>
          </p:txBody>
        </p:sp>
        <p:sp>
          <p:nvSpPr>
            <p:cNvPr id="174371" name="Rectangle 291"/>
            <p:cNvSpPr>
              <a:spLocks noChangeArrowheads="1"/>
            </p:cNvSpPr>
            <p:nvPr/>
          </p:nvSpPr>
          <p:spPr bwMode="auto">
            <a:xfrm>
              <a:off x="3105" y="1775"/>
              <a:ext cx="10" cy="266"/>
            </a:xfrm>
            <a:prstGeom prst="rect">
              <a:avLst/>
            </a:prstGeom>
            <a:solidFill>
              <a:srgbClr val="3366CC"/>
            </a:solidFill>
            <a:ln w="9525">
              <a:noFill/>
              <a:miter lim="800000"/>
              <a:headEnd/>
              <a:tailEnd/>
            </a:ln>
          </p:spPr>
          <p:txBody>
            <a:bodyPr/>
            <a:lstStyle/>
            <a:p>
              <a:endParaRPr lang="en-US"/>
            </a:p>
          </p:txBody>
        </p:sp>
        <p:sp>
          <p:nvSpPr>
            <p:cNvPr id="174372" name="Rectangle 292"/>
            <p:cNvSpPr>
              <a:spLocks noChangeArrowheads="1"/>
            </p:cNvSpPr>
            <p:nvPr/>
          </p:nvSpPr>
          <p:spPr bwMode="auto">
            <a:xfrm>
              <a:off x="3115" y="1775"/>
              <a:ext cx="11" cy="266"/>
            </a:xfrm>
            <a:prstGeom prst="rect">
              <a:avLst/>
            </a:prstGeom>
            <a:solidFill>
              <a:srgbClr val="3366CC"/>
            </a:solidFill>
            <a:ln w="9525">
              <a:noFill/>
              <a:miter lim="800000"/>
              <a:headEnd/>
              <a:tailEnd/>
            </a:ln>
          </p:spPr>
          <p:txBody>
            <a:bodyPr/>
            <a:lstStyle/>
            <a:p>
              <a:endParaRPr lang="en-US"/>
            </a:p>
          </p:txBody>
        </p:sp>
        <p:sp>
          <p:nvSpPr>
            <p:cNvPr id="174373" name="Rectangle 293"/>
            <p:cNvSpPr>
              <a:spLocks noChangeArrowheads="1"/>
            </p:cNvSpPr>
            <p:nvPr/>
          </p:nvSpPr>
          <p:spPr bwMode="auto">
            <a:xfrm>
              <a:off x="3126" y="1775"/>
              <a:ext cx="11" cy="266"/>
            </a:xfrm>
            <a:prstGeom prst="rect">
              <a:avLst/>
            </a:prstGeom>
            <a:solidFill>
              <a:srgbClr val="3366CC"/>
            </a:solidFill>
            <a:ln w="9525">
              <a:noFill/>
              <a:miter lim="800000"/>
              <a:headEnd/>
              <a:tailEnd/>
            </a:ln>
          </p:spPr>
          <p:txBody>
            <a:bodyPr/>
            <a:lstStyle/>
            <a:p>
              <a:endParaRPr lang="en-US"/>
            </a:p>
          </p:txBody>
        </p:sp>
        <p:sp>
          <p:nvSpPr>
            <p:cNvPr id="174374" name="Rectangle 294"/>
            <p:cNvSpPr>
              <a:spLocks noChangeArrowheads="1"/>
            </p:cNvSpPr>
            <p:nvPr/>
          </p:nvSpPr>
          <p:spPr bwMode="auto">
            <a:xfrm>
              <a:off x="3137" y="1775"/>
              <a:ext cx="10" cy="266"/>
            </a:xfrm>
            <a:prstGeom prst="rect">
              <a:avLst/>
            </a:prstGeom>
            <a:solidFill>
              <a:srgbClr val="3366CC"/>
            </a:solidFill>
            <a:ln w="9525">
              <a:noFill/>
              <a:miter lim="800000"/>
              <a:headEnd/>
              <a:tailEnd/>
            </a:ln>
          </p:spPr>
          <p:txBody>
            <a:bodyPr/>
            <a:lstStyle/>
            <a:p>
              <a:endParaRPr lang="en-US"/>
            </a:p>
          </p:txBody>
        </p:sp>
        <p:sp>
          <p:nvSpPr>
            <p:cNvPr id="174375" name="Rectangle 295"/>
            <p:cNvSpPr>
              <a:spLocks noChangeArrowheads="1"/>
            </p:cNvSpPr>
            <p:nvPr/>
          </p:nvSpPr>
          <p:spPr bwMode="auto">
            <a:xfrm>
              <a:off x="3147" y="1775"/>
              <a:ext cx="11" cy="266"/>
            </a:xfrm>
            <a:prstGeom prst="rect">
              <a:avLst/>
            </a:prstGeom>
            <a:solidFill>
              <a:srgbClr val="3366CC"/>
            </a:solidFill>
            <a:ln w="9525">
              <a:noFill/>
              <a:miter lim="800000"/>
              <a:headEnd/>
              <a:tailEnd/>
            </a:ln>
          </p:spPr>
          <p:txBody>
            <a:bodyPr/>
            <a:lstStyle/>
            <a:p>
              <a:endParaRPr lang="en-US"/>
            </a:p>
          </p:txBody>
        </p:sp>
        <p:sp>
          <p:nvSpPr>
            <p:cNvPr id="174376" name="Rectangle 296"/>
            <p:cNvSpPr>
              <a:spLocks noChangeArrowheads="1"/>
            </p:cNvSpPr>
            <p:nvPr/>
          </p:nvSpPr>
          <p:spPr bwMode="auto">
            <a:xfrm>
              <a:off x="3158" y="1775"/>
              <a:ext cx="11" cy="266"/>
            </a:xfrm>
            <a:prstGeom prst="rect">
              <a:avLst/>
            </a:prstGeom>
            <a:solidFill>
              <a:srgbClr val="3366CC"/>
            </a:solidFill>
            <a:ln w="9525">
              <a:noFill/>
              <a:miter lim="800000"/>
              <a:headEnd/>
              <a:tailEnd/>
            </a:ln>
          </p:spPr>
          <p:txBody>
            <a:bodyPr/>
            <a:lstStyle/>
            <a:p>
              <a:endParaRPr lang="en-US"/>
            </a:p>
          </p:txBody>
        </p:sp>
        <p:sp>
          <p:nvSpPr>
            <p:cNvPr id="174377" name="Rectangle 297"/>
            <p:cNvSpPr>
              <a:spLocks noChangeArrowheads="1"/>
            </p:cNvSpPr>
            <p:nvPr/>
          </p:nvSpPr>
          <p:spPr bwMode="auto">
            <a:xfrm>
              <a:off x="3169" y="1775"/>
              <a:ext cx="10" cy="266"/>
            </a:xfrm>
            <a:prstGeom prst="rect">
              <a:avLst/>
            </a:prstGeom>
            <a:solidFill>
              <a:srgbClr val="3366CC"/>
            </a:solidFill>
            <a:ln w="9525">
              <a:noFill/>
              <a:miter lim="800000"/>
              <a:headEnd/>
              <a:tailEnd/>
            </a:ln>
          </p:spPr>
          <p:txBody>
            <a:bodyPr/>
            <a:lstStyle/>
            <a:p>
              <a:endParaRPr lang="en-US"/>
            </a:p>
          </p:txBody>
        </p:sp>
        <p:sp>
          <p:nvSpPr>
            <p:cNvPr id="174378" name="Rectangle 298"/>
            <p:cNvSpPr>
              <a:spLocks noChangeArrowheads="1"/>
            </p:cNvSpPr>
            <p:nvPr/>
          </p:nvSpPr>
          <p:spPr bwMode="auto">
            <a:xfrm>
              <a:off x="3179" y="1775"/>
              <a:ext cx="11" cy="266"/>
            </a:xfrm>
            <a:prstGeom prst="rect">
              <a:avLst/>
            </a:prstGeom>
            <a:solidFill>
              <a:srgbClr val="3366CC"/>
            </a:solidFill>
            <a:ln w="9525">
              <a:noFill/>
              <a:miter lim="800000"/>
              <a:headEnd/>
              <a:tailEnd/>
            </a:ln>
          </p:spPr>
          <p:txBody>
            <a:bodyPr/>
            <a:lstStyle/>
            <a:p>
              <a:endParaRPr lang="en-US"/>
            </a:p>
          </p:txBody>
        </p:sp>
        <p:sp>
          <p:nvSpPr>
            <p:cNvPr id="174379" name="Rectangle 299"/>
            <p:cNvSpPr>
              <a:spLocks noChangeArrowheads="1"/>
            </p:cNvSpPr>
            <p:nvPr/>
          </p:nvSpPr>
          <p:spPr bwMode="auto">
            <a:xfrm>
              <a:off x="3190" y="1775"/>
              <a:ext cx="10" cy="266"/>
            </a:xfrm>
            <a:prstGeom prst="rect">
              <a:avLst/>
            </a:prstGeom>
            <a:solidFill>
              <a:srgbClr val="3366CC"/>
            </a:solidFill>
            <a:ln w="9525">
              <a:noFill/>
              <a:miter lim="800000"/>
              <a:headEnd/>
              <a:tailEnd/>
            </a:ln>
          </p:spPr>
          <p:txBody>
            <a:bodyPr/>
            <a:lstStyle/>
            <a:p>
              <a:endParaRPr lang="en-US"/>
            </a:p>
          </p:txBody>
        </p:sp>
        <p:sp>
          <p:nvSpPr>
            <p:cNvPr id="174380" name="Rectangle 300"/>
            <p:cNvSpPr>
              <a:spLocks noChangeArrowheads="1"/>
            </p:cNvSpPr>
            <p:nvPr/>
          </p:nvSpPr>
          <p:spPr bwMode="auto">
            <a:xfrm>
              <a:off x="3200" y="1775"/>
              <a:ext cx="11" cy="266"/>
            </a:xfrm>
            <a:prstGeom prst="rect">
              <a:avLst/>
            </a:prstGeom>
            <a:solidFill>
              <a:srgbClr val="3366CC"/>
            </a:solidFill>
            <a:ln w="9525">
              <a:noFill/>
              <a:miter lim="800000"/>
              <a:headEnd/>
              <a:tailEnd/>
            </a:ln>
          </p:spPr>
          <p:txBody>
            <a:bodyPr/>
            <a:lstStyle/>
            <a:p>
              <a:endParaRPr lang="en-US"/>
            </a:p>
          </p:txBody>
        </p:sp>
        <p:sp>
          <p:nvSpPr>
            <p:cNvPr id="174381" name="Rectangle 301"/>
            <p:cNvSpPr>
              <a:spLocks noChangeArrowheads="1"/>
            </p:cNvSpPr>
            <p:nvPr/>
          </p:nvSpPr>
          <p:spPr bwMode="auto">
            <a:xfrm>
              <a:off x="3211" y="1775"/>
              <a:ext cx="11" cy="266"/>
            </a:xfrm>
            <a:prstGeom prst="rect">
              <a:avLst/>
            </a:prstGeom>
            <a:solidFill>
              <a:srgbClr val="3366CC"/>
            </a:solidFill>
            <a:ln w="9525">
              <a:noFill/>
              <a:miter lim="800000"/>
              <a:headEnd/>
              <a:tailEnd/>
            </a:ln>
          </p:spPr>
          <p:txBody>
            <a:bodyPr/>
            <a:lstStyle/>
            <a:p>
              <a:endParaRPr lang="en-US"/>
            </a:p>
          </p:txBody>
        </p:sp>
        <p:sp>
          <p:nvSpPr>
            <p:cNvPr id="174382" name="Rectangle 302"/>
            <p:cNvSpPr>
              <a:spLocks noChangeArrowheads="1"/>
            </p:cNvSpPr>
            <p:nvPr/>
          </p:nvSpPr>
          <p:spPr bwMode="auto">
            <a:xfrm>
              <a:off x="3222" y="1775"/>
              <a:ext cx="16" cy="266"/>
            </a:xfrm>
            <a:prstGeom prst="rect">
              <a:avLst/>
            </a:prstGeom>
            <a:solidFill>
              <a:srgbClr val="3366CC"/>
            </a:solidFill>
            <a:ln w="9525">
              <a:noFill/>
              <a:miter lim="800000"/>
              <a:headEnd/>
              <a:tailEnd/>
            </a:ln>
          </p:spPr>
          <p:txBody>
            <a:bodyPr/>
            <a:lstStyle/>
            <a:p>
              <a:endParaRPr lang="en-US"/>
            </a:p>
          </p:txBody>
        </p:sp>
        <p:sp>
          <p:nvSpPr>
            <p:cNvPr id="174383" name="Rectangle 303"/>
            <p:cNvSpPr>
              <a:spLocks noChangeArrowheads="1"/>
            </p:cNvSpPr>
            <p:nvPr/>
          </p:nvSpPr>
          <p:spPr bwMode="auto">
            <a:xfrm>
              <a:off x="3238" y="1775"/>
              <a:ext cx="10" cy="266"/>
            </a:xfrm>
            <a:prstGeom prst="rect">
              <a:avLst/>
            </a:prstGeom>
            <a:solidFill>
              <a:srgbClr val="3366CC"/>
            </a:solidFill>
            <a:ln w="9525">
              <a:noFill/>
              <a:miter lim="800000"/>
              <a:headEnd/>
              <a:tailEnd/>
            </a:ln>
          </p:spPr>
          <p:txBody>
            <a:bodyPr/>
            <a:lstStyle/>
            <a:p>
              <a:endParaRPr lang="en-US"/>
            </a:p>
          </p:txBody>
        </p:sp>
        <p:sp>
          <p:nvSpPr>
            <p:cNvPr id="174384" name="Rectangle 304"/>
            <p:cNvSpPr>
              <a:spLocks noChangeArrowheads="1"/>
            </p:cNvSpPr>
            <p:nvPr/>
          </p:nvSpPr>
          <p:spPr bwMode="auto">
            <a:xfrm>
              <a:off x="3248" y="1775"/>
              <a:ext cx="11" cy="266"/>
            </a:xfrm>
            <a:prstGeom prst="rect">
              <a:avLst/>
            </a:prstGeom>
            <a:solidFill>
              <a:srgbClr val="3366CC"/>
            </a:solidFill>
            <a:ln w="9525">
              <a:noFill/>
              <a:miter lim="800000"/>
              <a:headEnd/>
              <a:tailEnd/>
            </a:ln>
          </p:spPr>
          <p:txBody>
            <a:bodyPr/>
            <a:lstStyle/>
            <a:p>
              <a:endParaRPr lang="en-US"/>
            </a:p>
          </p:txBody>
        </p:sp>
        <p:sp>
          <p:nvSpPr>
            <p:cNvPr id="174385" name="Rectangle 305"/>
            <p:cNvSpPr>
              <a:spLocks noChangeArrowheads="1"/>
            </p:cNvSpPr>
            <p:nvPr/>
          </p:nvSpPr>
          <p:spPr bwMode="auto">
            <a:xfrm>
              <a:off x="3259" y="1775"/>
              <a:ext cx="11" cy="266"/>
            </a:xfrm>
            <a:prstGeom prst="rect">
              <a:avLst/>
            </a:prstGeom>
            <a:solidFill>
              <a:srgbClr val="3366CC"/>
            </a:solidFill>
            <a:ln w="9525">
              <a:noFill/>
              <a:miter lim="800000"/>
              <a:headEnd/>
              <a:tailEnd/>
            </a:ln>
          </p:spPr>
          <p:txBody>
            <a:bodyPr/>
            <a:lstStyle/>
            <a:p>
              <a:endParaRPr lang="en-US"/>
            </a:p>
          </p:txBody>
        </p:sp>
        <p:sp>
          <p:nvSpPr>
            <p:cNvPr id="174386" name="Rectangle 306"/>
            <p:cNvSpPr>
              <a:spLocks noChangeArrowheads="1"/>
            </p:cNvSpPr>
            <p:nvPr/>
          </p:nvSpPr>
          <p:spPr bwMode="auto">
            <a:xfrm>
              <a:off x="3270" y="1775"/>
              <a:ext cx="10" cy="266"/>
            </a:xfrm>
            <a:prstGeom prst="rect">
              <a:avLst/>
            </a:prstGeom>
            <a:solidFill>
              <a:srgbClr val="3366CC"/>
            </a:solidFill>
            <a:ln w="9525">
              <a:noFill/>
              <a:miter lim="800000"/>
              <a:headEnd/>
              <a:tailEnd/>
            </a:ln>
          </p:spPr>
          <p:txBody>
            <a:bodyPr/>
            <a:lstStyle/>
            <a:p>
              <a:endParaRPr lang="en-US"/>
            </a:p>
          </p:txBody>
        </p:sp>
        <p:sp>
          <p:nvSpPr>
            <p:cNvPr id="174387" name="Rectangle 307"/>
            <p:cNvSpPr>
              <a:spLocks noChangeArrowheads="1"/>
            </p:cNvSpPr>
            <p:nvPr/>
          </p:nvSpPr>
          <p:spPr bwMode="auto">
            <a:xfrm>
              <a:off x="3280" y="1775"/>
              <a:ext cx="11" cy="266"/>
            </a:xfrm>
            <a:prstGeom prst="rect">
              <a:avLst/>
            </a:prstGeom>
            <a:solidFill>
              <a:srgbClr val="3366CC"/>
            </a:solidFill>
            <a:ln w="9525">
              <a:noFill/>
              <a:miter lim="800000"/>
              <a:headEnd/>
              <a:tailEnd/>
            </a:ln>
          </p:spPr>
          <p:txBody>
            <a:bodyPr/>
            <a:lstStyle/>
            <a:p>
              <a:endParaRPr lang="en-US"/>
            </a:p>
          </p:txBody>
        </p:sp>
        <p:sp>
          <p:nvSpPr>
            <p:cNvPr id="174388" name="Rectangle 308"/>
            <p:cNvSpPr>
              <a:spLocks noChangeArrowheads="1"/>
            </p:cNvSpPr>
            <p:nvPr/>
          </p:nvSpPr>
          <p:spPr bwMode="auto">
            <a:xfrm>
              <a:off x="3291" y="1775"/>
              <a:ext cx="11" cy="266"/>
            </a:xfrm>
            <a:prstGeom prst="rect">
              <a:avLst/>
            </a:prstGeom>
            <a:solidFill>
              <a:srgbClr val="3366CC"/>
            </a:solidFill>
            <a:ln w="9525">
              <a:noFill/>
              <a:miter lim="800000"/>
              <a:headEnd/>
              <a:tailEnd/>
            </a:ln>
          </p:spPr>
          <p:txBody>
            <a:bodyPr/>
            <a:lstStyle/>
            <a:p>
              <a:endParaRPr lang="en-US"/>
            </a:p>
          </p:txBody>
        </p:sp>
        <p:sp>
          <p:nvSpPr>
            <p:cNvPr id="174389" name="Rectangle 309"/>
            <p:cNvSpPr>
              <a:spLocks noChangeArrowheads="1"/>
            </p:cNvSpPr>
            <p:nvPr/>
          </p:nvSpPr>
          <p:spPr bwMode="auto">
            <a:xfrm>
              <a:off x="3302" y="1775"/>
              <a:ext cx="10" cy="266"/>
            </a:xfrm>
            <a:prstGeom prst="rect">
              <a:avLst/>
            </a:prstGeom>
            <a:solidFill>
              <a:srgbClr val="3366CC"/>
            </a:solidFill>
            <a:ln w="9525">
              <a:noFill/>
              <a:miter lim="800000"/>
              <a:headEnd/>
              <a:tailEnd/>
            </a:ln>
          </p:spPr>
          <p:txBody>
            <a:bodyPr/>
            <a:lstStyle/>
            <a:p>
              <a:endParaRPr lang="en-US"/>
            </a:p>
          </p:txBody>
        </p:sp>
        <p:sp>
          <p:nvSpPr>
            <p:cNvPr id="174390" name="Rectangle 310"/>
            <p:cNvSpPr>
              <a:spLocks noChangeArrowheads="1"/>
            </p:cNvSpPr>
            <p:nvPr/>
          </p:nvSpPr>
          <p:spPr bwMode="auto">
            <a:xfrm>
              <a:off x="3312" y="1775"/>
              <a:ext cx="11" cy="266"/>
            </a:xfrm>
            <a:prstGeom prst="rect">
              <a:avLst/>
            </a:prstGeom>
            <a:solidFill>
              <a:srgbClr val="3366CC"/>
            </a:solidFill>
            <a:ln w="9525">
              <a:noFill/>
              <a:miter lim="800000"/>
              <a:headEnd/>
              <a:tailEnd/>
            </a:ln>
          </p:spPr>
          <p:txBody>
            <a:bodyPr/>
            <a:lstStyle/>
            <a:p>
              <a:endParaRPr lang="en-US"/>
            </a:p>
          </p:txBody>
        </p:sp>
        <p:sp>
          <p:nvSpPr>
            <p:cNvPr id="174391" name="Rectangle 311"/>
            <p:cNvSpPr>
              <a:spLocks noChangeArrowheads="1"/>
            </p:cNvSpPr>
            <p:nvPr/>
          </p:nvSpPr>
          <p:spPr bwMode="auto">
            <a:xfrm>
              <a:off x="3323" y="1775"/>
              <a:ext cx="11" cy="266"/>
            </a:xfrm>
            <a:prstGeom prst="rect">
              <a:avLst/>
            </a:prstGeom>
            <a:solidFill>
              <a:srgbClr val="3366CC"/>
            </a:solidFill>
            <a:ln w="9525">
              <a:noFill/>
              <a:miter lim="800000"/>
              <a:headEnd/>
              <a:tailEnd/>
            </a:ln>
          </p:spPr>
          <p:txBody>
            <a:bodyPr/>
            <a:lstStyle/>
            <a:p>
              <a:endParaRPr lang="en-US"/>
            </a:p>
          </p:txBody>
        </p:sp>
        <p:sp>
          <p:nvSpPr>
            <p:cNvPr id="174392" name="Rectangle 312"/>
            <p:cNvSpPr>
              <a:spLocks noChangeArrowheads="1"/>
            </p:cNvSpPr>
            <p:nvPr/>
          </p:nvSpPr>
          <p:spPr bwMode="auto">
            <a:xfrm>
              <a:off x="3334" y="1775"/>
              <a:ext cx="10" cy="266"/>
            </a:xfrm>
            <a:prstGeom prst="rect">
              <a:avLst/>
            </a:prstGeom>
            <a:solidFill>
              <a:srgbClr val="3366CC"/>
            </a:solidFill>
            <a:ln w="9525">
              <a:noFill/>
              <a:miter lim="800000"/>
              <a:headEnd/>
              <a:tailEnd/>
            </a:ln>
          </p:spPr>
          <p:txBody>
            <a:bodyPr/>
            <a:lstStyle/>
            <a:p>
              <a:endParaRPr lang="en-US"/>
            </a:p>
          </p:txBody>
        </p:sp>
        <p:sp>
          <p:nvSpPr>
            <p:cNvPr id="174393" name="Rectangle 313"/>
            <p:cNvSpPr>
              <a:spLocks noChangeArrowheads="1"/>
            </p:cNvSpPr>
            <p:nvPr/>
          </p:nvSpPr>
          <p:spPr bwMode="auto">
            <a:xfrm>
              <a:off x="3344" y="1775"/>
              <a:ext cx="11" cy="266"/>
            </a:xfrm>
            <a:prstGeom prst="rect">
              <a:avLst/>
            </a:prstGeom>
            <a:solidFill>
              <a:srgbClr val="3366CC"/>
            </a:solidFill>
            <a:ln w="9525">
              <a:noFill/>
              <a:miter lim="800000"/>
              <a:headEnd/>
              <a:tailEnd/>
            </a:ln>
          </p:spPr>
          <p:txBody>
            <a:bodyPr/>
            <a:lstStyle/>
            <a:p>
              <a:endParaRPr lang="en-US"/>
            </a:p>
          </p:txBody>
        </p:sp>
        <p:sp>
          <p:nvSpPr>
            <p:cNvPr id="174394" name="Rectangle 314"/>
            <p:cNvSpPr>
              <a:spLocks noChangeArrowheads="1"/>
            </p:cNvSpPr>
            <p:nvPr/>
          </p:nvSpPr>
          <p:spPr bwMode="auto">
            <a:xfrm>
              <a:off x="3355" y="1775"/>
              <a:ext cx="11" cy="266"/>
            </a:xfrm>
            <a:prstGeom prst="rect">
              <a:avLst/>
            </a:prstGeom>
            <a:solidFill>
              <a:srgbClr val="3366CC"/>
            </a:solidFill>
            <a:ln w="9525">
              <a:noFill/>
              <a:miter lim="800000"/>
              <a:headEnd/>
              <a:tailEnd/>
            </a:ln>
          </p:spPr>
          <p:txBody>
            <a:bodyPr/>
            <a:lstStyle/>
            <a:p>
              <a:endParaRPr lang="en-US"/>
            </a:p>
          </p:txBody>
        </p:sp>
        <p:sp>
          <p:nvSpPr>
            <p:cNvPr id="174395" name="Rectangle 315"/>
            <p:cNvSpPr>
              <a:spLocks noChangeArrowheads="1"/>
            </p:cNvSpPr>
            <p:nvPr/>
          </p:nvSpPr>
          <p:spPr bwMode="auto">
            <a:xfrm>
              <a:off x="3366" y="1775"/>
              <a:ext cx="10" cy="266"/>
            </a:xfrm>
            <a:prstGeom prst="rect">
              <a:avLst/>
            </a:prstGeom>
            <a:solidFill>
              <a:srgbClr val="3366CC"/>
            </a:solidFill>
            <a:ln w="9525">
              <a:noFill/>
              <a:miter lim="800000"/>
              <a:headEnd/>
              <a:tailEnd/>
            </a:ln>
          </p:spPr>
          <p:txBody>
            <a:bodyPr/>
            <a:lstStyle/>
            <a:p>
              <a:endParaRPr lang="en-US"/>
            </a:p>
          </p:txBody>
        </p:sp>
        <p:sp>
          <p:nvSpPr>
            <p:cNvPr id="174396" name="Rectangle 316"/>
            <p:cNvSpPr>
              <a:spLocks noChangeArrowheads="1"/>
            </p:cNvSpPr>
            <p:nvPr/>
          </p:nvSpPr>
          <p:spPr bwMode="auto">
            <a:xfrm>
              <a:off x="3376" y="1775"/>
              <a:ext cx="11" cy="266"/>
            </a:xfrm>
            <a:prstGeom prst="rect">
              <a:avLst/>
            </a:prstGeom>
            <a:solidFill>
              <a:srgbClr val="3366CC"/>
            </a:solidFill>
            <a:ln w="9525">
              <a:noFill/>
              <a:miter lim="800000"/>
              <a:headEnd/>
              <a:tailEnd/>
            </a:ln>
          </p:spPr>
          <p:txBody>
            <a:bodyPr/>
            <a:lstStyle/>
            <a:p>
              <a:endParaRPr lang="en-US"/>
            </a:p>
          </p:txBody>
        </p:sp>
        <p:sp>
          <p:nvSpPr>
            <p:cNvPr id="174397" name="Rectangle 317"/>
            <p:cNvSpPr>
              <a:spLocks noChangeArrowheads="1"/>
            </p:cNvSpPr>
            <p:nvPr/>
          </p:nvSpPr>
          <p:spPr bwMode="auto">
            <a:xfrm>
              <a:off x="3387" y="1775"/>
              <a:ext cx="10" cy="266"/>
            </a:xfrm>
            <a:prstGeom prst="rect">
              <a:avLst/>
            </a:prstGeom>
            <a:solidFill>
              <a:srgbClr val="3366CC"/>
            </a:solidFill>
            <a:ln w="9525">
              <a:noFill/>
              <a:miter lim="800000"/>
              <a:headEnd/>
              <a:tailEnd/>
            </a:ln>
          </p:spPr>
          <p:txBody>
            <a:bodyPr/>
            <a:lstStyle/>
            <a:p>
              <a:endParaRPr lang="en-US"/>
            </a:p>
          </p:txBody>
        </p:sp>
        <p:sp>
          <p:nvSpPr>
            <p:cNvPr id="174398" name="Rectangle 318"/>
            <p:cNvSpPr>
              <a:spLocks noChangeArrowheads="1"/>
            </p:cNvSpPr>
            <p:nvPr/>
          </p:nvSpPr>
          <p:spPr bwMode="auto">
            <a:xfrm>
              <a:off x="3397" y="1775"/>
              <a:ext cx="11" cy="266"/>
            </a:xfrm>
            <a:prstGeom prst="rect">
              <a:avLst/>
            </a:prstGeom>
            <a:solidFill>
              <a:srgbClr val="3366CC"/>
            </a:solidFill>
            <a:ln w="9525">
              <a:noFill/>
              <a:miter lim="800000"/>
              <a:headEnd/>
              <a:tailEnd/>
            </a:ln>
          </p:spPr>
          <p:txBody>
            <a:bodyPr/>
            <a:lstStyle/>
            <a:p>
              <a:endParaRPr lang="en-US"/>
            </a:p>
          </p:txBody>
        </p:sp>
        <p:sp>
          <p:nvSpPr>
            <p:cNvPr id="174399" name="Rectangle 319"/>
            <p:cNvSpPr>
              <a:spLocks noChangeArrowheads="1"/>
            </p:cNvSpPr>
            <p:nvPr/>
          </p:nvSpPr>
          <p:spPr bwMode="auto">
            <a:xfrm>
              <a:off x="3408" y="1775"/>
              <a:ext cx="11" cy="266"/>
            </a:xfrm>
            <a:prstGeom prst="rect">
              <a:avLst/>
            </a:prstGeom>
            <a:solidFill>
              <a:srgbClr val="3366CC"/>
            </a:solidFill>
            <a:ln w="9525">
              <a:noFill/>
              <a:miter lim="800000"/>
              <a:headEnd/>
              <a:tailEnd/>
            </a:ln>
          </p:spPr>
          <p:txBody>
            <a:bodyPr/>
            <a:lstStyle/>
            <a:p>
              <a:endParaRPr lang="en-US"/>
            </a:p>
          </p:txBody>
        </p:sp>
        <p:sp>
          <p:nvSpPr>
            <p:cNvPr id="174400" name="Rectangle 320"/>
            <p:cNvSpPr>
              <a:spLocks noChangeArrowheads="1"/>
            </p:cNvSpPr>
            <p:nvPr/>
          </p:nvSpPr>
          <p:spPr bwMode="auto">
            <a:xfrm>
              <a:off x="3419" y="1775"/>
              <a:ext cx="10" cy="266"/>
            </a:xfrm>
            <a:prstGeom prst="rect">
              <a:avLst/>
            </a:prstGeom>
            <a:solidFill>
              <a:srgbClr val="3366CC"/>
            </a:solidFill>
            <a:ln w="9525">
              <a:noFill/>
              <a:miter lim="800000"/>
              <a:headEnd/>
              <a:tailEnd/>
            </a:ln>
          </p:spPr>
          <p:txBody>
            <a:bodyPr/>
            <a:lstStyle/>
            <a:p>
              <a:endParaRPr lang="en-US"/>
            </a:p>
          </p:txBody>
        </p:sp>
      </p:grpSp>
      <p:sp>
        <p:nvSpPr>
          <p:cNvPr id="174402" name="Rectangle 322"/>
          <p:cNvSpPr>
            <a:spLocks noChangeArrowheads="1"/>
          </p:cNvSpPr>
          <p:nvPr/>
        </p:nvSpPr>
        <p:spPr bwMode="auto">
          <a:xfrm>
            <a:off x="1198563" y="2927350"/>
            <a:ext cx="3592512" cy="212725"/>
          </a:xfrm>
          <a:prstGeom prst="rect">
            <a:avLst/>
          </a:prstGeom>
          <a:noFill/>
          <a:ln w="9525">
            <a:noFill/>
            <a:miter lim="800000"/>
            <a:headEnd/>
            <a:tailEnd/>
          </a:ln>
        </p:spPr>
        <p:txBody>
          <a:bodyPr wrap="none" lIns="0" tIns="0" rIns="0" bIns="0">
            <a:spAutoFit/>
          </a:bodyPr>
          <a:lstStyle/>
          <a:p>
            <a:r>
              <a:rPr lang="en-US" sz="1400"/>
              <a:t>Uncorrectable error rate = risk of data loss</a:t>
            </a:r>
            <a:endParaRPr lang="en-US"/>
          </a:p>
        </p:txBody>
      </p:sp>
      <p:sp>
        <p:nvSpPr>
          <p:cNvPr id="174405" name="Rectangle 325"/>
          <p:cNvSpPr>
            <a:spLocks noGrp="1" noChangeArrowheads="1"/>
          </p:cNvSpPr>
          <p:nvPr>
            <p:ph type="title"/>
          </p:nvPr>
        </p:nvSpPr>
        <p:spPr>
          <a:xfrm>
            <a:off x="503238" y="1588"/>
            <a:ext cx="8472487" cy="1143000"/>
          </a:xfrm>
        </p:spPr>
        <p:txBody>
          <a:bodyPr>
            <a:normAutofit fontScale="90000"/>
          </a:bodyPr>
          <a:lstStyle/>
          <a:p>
            <a:r>
              <a:rPr lang="en-US"/>
              <a:t>RAID-DP</a:t>
            </a:r>
            <a:br>
              <a:rPr lang="en-US"/>
            </a:br>
            <a:r>
              <a:rPr lang="en-US" sz="2400" i="1"/>
              <a:t>Disruptive Approach Enabling ATA for Primary Storage</a:t>
            </a:r>
            <a:endParaRPr lang="en-US" i="1"/>
          </a:p>
        </p:txBody>
      </p:sp>
      <p:sp>
        <p:nvSpPr>
          <p:cNvPr id="174407" name="Rectangle 327"/>
          <p:cNvSpPr>
            <a:spLocks noChangeArrowheads="1"/>
          </p:cNvSpPr>
          <p:nvPr/>
        </p:nvSpPr>
        <p:spPr bwMode="auto">
          <a:xfrm>
            <a:off x="5640388" y="1817688"/>
            <a:ext cx="3308350" cy="3560762"/>
          </a:xfrm>
          <a:prstGeom prst="rect">
            <a:avLst/>
          </a:prstGeom>
          <a:noFill/>
          <a:ln w="9525">
            <a:noFill/>
            <a:miter lim="800000"/>
            <a:headEnd/>
            <a:tailEnd/>
          </a:ln>
          <a:effectLst/>
        </p:spPr>
        <p:txBody>
          <a:bodyPr/>
          <a:lstStyle/>
          <a:p>
            <a:pPr marL="342900" indent="-342900">
              <a:spcBef>
                <a:spcPct val="30000"/>
              </a:spcBef>
              <a:buClr>
                <a:srgbClr val="FFFFFF"/>
              </a:buClr>
              <a:buFont typeface="Webdings" pitchFamily="18" charset="2"/>
              <a:buChar char="4"/>
            </a:pPr>
            <a:r>
              <a:rPr lang="en-US" sz="2400">
                <a:solidFill>
                  <a:schemeClr val="tx1"/>
                </a:solidFill>
              </a:rPr>
              <a:t>Industry: Mirroring</a:t>
            </a:r>
          </a:p>
          <a:p>
            <a:pPr marL="342900" indent="-342900">
              <a:spcBef>
                <a:spcPct val="30000"/>
              </a:spcBef>
              <a:buClr>
                <a:srgbClr val="FFFFFF"/>
              </a:buClr>
              <a:buFont typeface="Webdings" pitchFamily="18" charset="2"/>
              <a:buChar char="4"/>
            </a:pPr>
            <a:r>
              <a:rPr lang="en-US" sz="2400">
                <a:solidFill>
                  <a:schemeClr val="tx1"/>
                </a:solidFill>
              </a:rPr>
              <a:t>NetApp: RAID-DP</a:t>
            </a:r>
          </a:p>
          <a:p>
            <a:pPr marL="742950" lvl="1" indent="-285750">
              <a:spcBef>
                <a:spcPct val="10000"/>
              </a:spcBef>
              <a:buFontTx/>
              <a:buChar char="–"/>
            </a:pPr>
            <a:r>
              <a:rPr lang="en-US" sz="2000">
                <a:solidFill>
                  <a:schemeClr val="tx1"/>
                </a:solidFill>
              </a:rPr>
              <a:t>4000X better protection</a:t>
            </a:r>
          </a:p>
          <a:p>
            <a:pPr marL="742950" lvl="1" indent="-285750">
              <a:spcBef>
                <a:spcPct val="10000"/>
              </a:spcBef>
              <a:buFontTx/>
              <a:buChar char="–"/>
            </a:pPr>
            <a:r>
              <a:rPr lang="en-US" sz="2000">
                <a:solidFill>
                  <a:schemeClr val="tx1"/>
                </a:solidFill>
              </a:rPr>
              <a:t>&lt;1% performance impact</a:t>
            </a:r>
          </a:p>
          <a:p>
            <a:pPr marL="742950" lvl="1" indent="-285750">
              <a:spcBef>
                <a:spcPct val="10000"/>
              </a:spcBef>
              <a:buFontTx/>
              <a:buChar char="–"/>
            </a:pPr>
            <a:r>
              <a:rPr lang="en-US" sz="2000">
                <a:solidFill>
                  <a:schemeClr val="tx1"/>
                </a:solidFill>
              </a:rPr>
              <a:t>Comparable economics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4407"/>
                                        </p:tgtEl>
                                        <p:attrNameLst>
                                          <p:attrName>style.visibility</p:attrName>
                                        </p:attrNameLst>
                                      </p:cBhvr>
                                      <p:to>
                                        <p:strVal val="visible"/>
                                      </p:to>
                                    </p:set>
                                    <p:animEffect transition="in" filter="wipe(left)">
                                      <p:cBhvr>
                                        <p:cTn id="7" dur="500"/>
                                        <p:tgtEl>
                                          <p:spTgt spid="174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0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a:t>RAID-DP Overview</a:t>
            </a:r>
          </a:p>
        </p:txBody>
      </p:sp>
      <p:sp>
        <p:nvSpPr>
          <p:cNvPr id="243715" name="Rectangle 3"/>
          <p:cNvSpPr>
            <a:spLocks noGrp="1" noChangeArrowheads="1"/>
          </p:cNvSpPr>
          <p:nvPr>
            <p:ph idx="1"/>
          </p:nvPr>
        </p:nvSpPr>
        <p:spPr/>
        <p:txBody>
          <a:bodyPr>
            <a:normAutofit lnSpcReduction="10000"/>
          </a:bodyPr>
          <a:lstStyle/>
          <a:p>
            <a:r>
              <a:rPr lang="en-US" sz="2400"/>
              <a:t>Description</a:t>
            </a:r>
          </a:p>
          <a:p>
            <a:pPr lvl="1"/>
            <a:r>
              <a:rPr lang="en-US" sz="2000"/>
              <a:t>Two parity drives per RAID group</a:t>
            </a:r>
          </a:p>
          <a:p>
            <a:pPr lvl="1"/>
            <a:r>
              <a:rPr lang="en-US" sz="2000"/>
              <a:t>Extension of RAID 4</a:t>
            </a:r>
          </a:p>
          <a:p>
            <a:pPr lvl="1"/>
            <a:r>
              <a:rPr lang="en-US" sz="2000"/>
              <a:t>Standard feature</a:t>
            </a:r>
          </a:p>
          <a:p>
            <a:r>
              <a:rPr lang="en-US" sz="2400"/>
              <a:t>Primary Benefits</a:t>
            </a:r>
          </a:p>
          <a:p>
            <a:pPr lvl="1"/>
            <a:r>
              <a:rPr lang="en-US" sz="2000"/>
              <a:t>&gt;4,000X better protection</a:t>
            </a:r>
          </a:p>
          <a:p>
            <a:pPr lvl="1"/>
            <a:r>
              <a:rPr lang="en-US" sz="2000"/>
              <a:t>&lt;1% performance impact</a:t>
            </a:r>
          </a:p>
          <a:p>
            <a:pPr lvl="1"/>
            <a:r>
              <a:rPr lang="en-US" sz="2000"/>
              <a:t>Comparable economic efficiency</a:t>
            </a:r>
          </a:p>
          <a:p>
            <a:r>
              <a:rPr lang="en-US" sz="2400"/>
              <a:t>Secondary Benefits</a:t>
            </a:r>
          </a:p>
          <a:p>
            <a:pPr lvl="1"/>
            <a:r>
              <a:rPr lang="en-US" sz="2000"/>
              <a:t>Effortless conversion</a:t>
            </a:r>
          </a:p>
          <a:p>
            <a:pPr lvl="1"/>
            <a:r>
              <a:rPr lang="en-US" sz="2000"/>
              <a:t>Lowers RAID reconstruction impact</a:t>
            </a:r>
          </a:p>
          <a:p>
            <a:pPr lvl="1"/>
            <a:r>
              <a:rPr lang="en-US" sz="2000"/>
              <a:t>Seamless integration with NetApp SyncMirror™</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black">
          <a:noFill/>
          <a:ln/>
        </p:spPr>
        <p:txBody>
          <a:bodyPr>
            <a:normAutofit fontScale="90000"/>
          </a:bodyPr>
          <a:lstStyle/>
          <a:p>
            <a:r>
              <a:rPr lang="en-US"/>
              <a:t>Resilient Storage</a:t>
            </a:r>
            <a:br>
              <a:rPr lang="en-US"/>
            </a:br>
            <a:r>
              <a:rPr lang="en-US" sz="2400" i="1"/>
              <a:t>Reconstruction vs. Rapid RAID Recovery</a:t>
            </a:r>
          </a:p>
        </p:txBody>
      </p:sp>
      <p:sp>
        <p:nvSpPr>
          <p:cNvPr id="242691" name="Rectangle 3"/>
          <p:cNvSpPr>
            <a:spLocks noGrp="1" noChangeArrowheads="1"/>
          </p:cNvSpPr>
          <p:nvPr>
            <p:ph type="body" sz="half" idx="4294967295"/>
          </p:nvPr>
        </p:nvSpPr>
        <p:spPr bwMode="gray">
          <a:xfrm>
            <a:off x="0" y="1514475"/>
            <a:ext cx="4141788" cy="3556000"/>
          </a:xfrm>
          <a:noFill/>
          <a:ln/>
        </p:spPr>
        <p:txBody>
          <a:bodyPr>
            <a:normAutofit lnSpcReduction="10000"/>
          </a:bodyPr>
          <a:lstStyle/>
          <a:p>
            <a:pPr marL="234950" indent="-234950" algn="ctr">
              <a:buFont typeface="Webdings" pitchFamily="18" charset="2"/>
              <a:buNone/>
            </a:pPr>
            <a:r>
              <a:rPr lang="en-US" sz="2400"/>
              <a:t>Reconstruction</a:t>
            </a:r>
          </a:p>
          <a:p>
            <a:pPr marL="234950" indent="-234950">
              <a:buFont typeface="Webdings" pitchFamily="18" charset="2"/>
              <a:buAutoNum type="arabicPeriod"/>
            </a:pPr>
            <a:r>
              <a:rPr lang="en-US" sz="1800" b="0"/>
              <a:t>Read each block from each of the remaining drives</a:t>
            </a:r>
          </a:p>
          <a:p>
            <a:pPr marL="234950" indent="-234950">
              <a:buFont typeface="Webdings" pitchFamily="18" charset="2"/>
              <a:buAutoNum type="arabicPeriod"/>
            </a:pPr>
            <a:r>
              <a:rPr lang="en-US" sz="1800" b="0"/>
              <a:t>Compute block for missing drive</a:t>
            </a:r>
          </a:p>
          <a:p>
            <a:pPr marL="234950" indent="-234950">
              <a:buFont typeface="Webdings" pitchFamily="18" charset="2"/>
              <a:buAutoNum type="arabicPeriod"/>
            </a:pPr>
            <a:r>
              <a:rPr lang="en-US" sz="1800" b="0"/>
              <a:t>Write block to spare</a:t>
            </a:r>
          </a:p>
          <a:p>
            <a:pPr marL="234950" indent="-234950">
              <a:buFont typeface="Webdings" pitchFamily="18" charset="2"/>
              <a:buAutoNum type="arabicPeriod"/>
            </a:pPr>
            <a:endParaRPr lang="en-US" sz="1800" b="0"/>
          </a:p>
          <a:p>
            <a:pPr marL="234950" indent="-234950">
              <a:buFont typeface="Webdings" pitchFamily="18" charset="2"/>
              <a:buNone/>
            </a:pPr>
            <a:r>
              <a:rPr lang="en-US" sz="1800" b="0"/>
              <a:t>	For example, a 8-drive RAID group of 144GB drives (136GB usable) requires data transfers of:</a:t>
            </a:r>
          </a:p>
          <a:p>
            <a:pPr marL="566738" lvl="1" indent="-217488"/>
            <a:r>
              <a:rPr lang="en-US" sz="1600" b="0"/>
              <a:t>7 x 136 GB read </a:t>
            </a:r>
            <a:r>
              <a:rPr lang="en-US" sz="1600" b="0" i="1"/>
              <a:t>plus </a:t>
            </a:r>
            <a:r>
              <a:rPr lang="en-US" sz="1600" b="0"/>
              <a:t>1 x 136 GB writes = </a:t>
            </a:r>
            <a:r>
              <a:rPr lang="en-US" sz="1600"/>
              <a:t>1088 GB</a:t>
            </a:r>
            <a:r>
              <a:rPr lang="en-US" sz="1600" b="0"/>
              <a:t>, </a:t>
            </a:r>
            <a:r>
              <a:rPr lang="en-US" sz="1600" b="0" i="1"/>
              <a:t>and</a:t>
            </a:r>
          </a:p>
          <a:p>
            <a:pPr marL="566738" lvl="1" indent="-217488"/>
            <a:r>
              <a:rPr lang="en-US" sz="1600" b="0"/>
              <a:t>Computes parity for 2.44 x10</a:t>
            </a:r>
            <a:r>
              <a:rPr lang="en-US" sz="1600" b="0" baseline="30000"/>
              <a:t>8 </a:t>
            </a:r>
            <a:r>
              <a:rPr lang="en-US" sz="1600" b="0"/>
              <a:t>blocks!</a:t>
            </a:r>
            <a:endParaRPr lang="en-US" sz="1600" b="0" baseline="30000"/>
          </a:p>
        </p:txBody>
      </p:sp>
      <p:sp>
        <p:nvSpPr>
          <p:cNvPr id="242692" name="Rectangle 4"/>
          <p:cNvSpPr>
            <a:spLocks noGrp="1" noChangeArrowheads="1"/>
          </p:cNvSpPr>
          <p:nvPr>
            <p:ph type="body" sz="half" idx="4294967295"/>
          </p:nvPr>
        </p:nvSpPr>
        <p:spPr bwMode="gray">
          <a:xfrm>
            <a:off x="4802188" y="1533525"/>
            <a:ext cx="4341812" cy="4321175"/>
          </a:xfrm>
          <a:gradFill rotWithShape="1">
            <a:gsLst>
              <a:gs pos="0">
                <a:schemeClr val="bg1"/>
              </a:gs>
              <a:gs pos="100000">
                <a:srgbClr val="000060"/>
              </a:gs>
            </a:gsLst>
            <a:lin ang="5400000" scaled="1"/>
          </a:gradFill>
          <a:ln/>
        </p:spPr>
        <p:txBody>
          <a:bodyPr/>
          <a:lstStyle/>
          <a:p>
            <a:pPr marL="234950" indent="-234950" algn="ctr">
              <a:buFont typeface="Webdings" pitchFamily="18" charset="2"/>
              <a:buNone/>
            </a:pPr>
            <a:r>
              <a:rPr lang="en-US" sz="2400"/>
              <a:t>Rapid RAID Recovery</a:t>
            </a:r>
          </a:p>
          <a:p>
            <a:pPr marL="234950" indent="-234950">
              <a:buFont typeface="Webdings" pitchFamily="18" charset="2"/>
              <a:buAutoNum type="arabicPeriod"/>
            </a:pPr>
            <a:r>
              <a:rPr lang="en-US" sz="1800" b="0"/>
              <a:t>Copy the “sick disk” to a spare</a:t>
            </a:r>
          </a:p>
          <a:p>
            <a:pPr marL="234950" indent="-234950">
              <a:buFont typeface="Webdings" pitchFamily="18" charset="2"/>
              <a:buAutoNum type="arabicPeriod"/>
            </a:pPr>
            <a:r>
              <a:rPr lang="en-US" sz="1800" b="0"/>
              <a:t>Reconstruct the few blocks that cannot be read</a:t>
            </a:r>
          </a:p>
          <a:p>
            <a:pPr marL="234950" indent="-234950">
              <a:buFont typeface="Webdings" pitchFamily="18" charset="2"/>
              <a:buAutoNum type="arabicPeriod"/>
            </a:pPr>
            <a:endParaRPr lang="en-US" sz="1800" b="0"/>
          </a:p>
          <a:p>
            <a:pPr marL="234950" indent="-234950">
              <a:buFont typeface="Webdings" pitchFamily="18" charset="2"/>
              <a:buAutoNum type="arabicPeriod"/>
            </a:pPr>
            <a:endParaRPr lang="en-US" sz="1800" b="0"/>
          </a:p>
          <a:p>
            <a:pPr marL="234950" indent="-234950">
              <a:buFont typeface="Webdings" pitchFamily="18" charset="2"/>
              <a:buNone/>
            </a:pPr>
            <a:r>
              <a:rPr lang="en-US" sz="1800" b="0"/>
              <a:t>	For example, a 8-drive RAID group of 144GB drives (136 GB usable) requires data transfers of:</a:t>
            </a:r>
          </a:p>
          <a:p>
            <a:pPr marL="514350" lvl="1" indent="171450"/>
            <a:r>
              <a:rPr lang="en-US" sz="1800" b="0"/>
              <a:t>1x136 GB read </a:t>
            </a:r>
            <a:r>
              <a:rPr lang="en-US" sz="1800" b="0" i="1"/>
              <a:t>plus </a:t>
            </a:r>
            <a:r>
              <a:rPr lang="en-US" sz="1800" b="0"/>
              <a:t>1x136 GB writes = </a:t>
            </a:r>
            <a:r>
              <a:rPr lang="en-US" sz="1800"/>
              <a:t>272 GB</a:t>
            </a:r>
            <a:r>
              <a:rPr lang="en-US" sz="1800" b="0"/>
              <a:t>, </a:t>
            </a:r>
            <a:r>
              <a:rPr lang="en-US" sz="1800" b="0" i="1"/>
              <a:t>and</a:t>
            </a:r>
          </a:p>
          <a:p>
            <a:pPr marL="514350" lvl="1" indent="171450"/>
            <a:r>
              <a:rPr lang="en-US" sz="1600" b="0"/>
              <a:t>Computes parity for just a few</a:t>
            </a:r>
            <a:r>
              <a:rPr lang="en-US" sz="1600" b="0" baseline="30000"/>
              <a:t> </a:t>
            </a:r>
            <a:r>
              <a:rPr lang="en-US" sz="1600" b="0"/>
              <a:t>blocks.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fontScale="90000"/>
          </a:bodyPr>
          <a:lstStyle/>
          <a:p>
            <a:r>
              <a:rPr lang="en-US"/>
              <a:t>FlexVol</a:t>
            </a:r>
            <a:br>
              <a:rPr lang="en-US"/>
            </a:br>
            <a:r>
              <a:rPr lang="en-US" sz="2400" i="1"/>
              <a:t>Dramatically Higher Utilization</a:t>
            </a:r>
          </a:p>
        </p:txBody>
      </p:sp>
      <p:sp>
        <p:nvSpPr>
          <p:cNvPr id="139308" name="Rectangle 44"/>
          <p:cNvSpPr>
            <a:spLocks noChangeArrowheads="1"/>
          </p:cNvSpPr>
          <p:nvPr/>
        </p:nvSpPr>
        <p:spPr bwMode="auto">
          <a:xfrm>
            <a:off x="5686425" y="2493963"/>
            <a:ext cx="3217863" cy="2647950"/>
          </a:xfrm>
          <a:prstGeom prst="rect">
            <a:avLst/>
          </a:prstGeom>
          <a:noFill/>
          <a:ln w="9525">
            <a:noFill/>
            <a:miter lim="800000"/>
            <a:headEnd/>
            <a:tailEnd/>
          </a:ln>
          <a:effectLst/>
        </p:spPr>
        <p:txBody>
          <a:bodyPr>
            <a:spAutoFit/>
          </a:bodyPr>
          <a:lstStyle/>
          <a:p>
            <a:pPr marL="290513" indent="-290513">
              <a:spcBef>
                <a:spcPct val="100000"/>
              </a:spcBef>
              <a:buFont typeface="Webdings" pitchFamily="18" charset="2"/>
              <a:buChar char="4"/>
            </a:pPr>
            <a:r>
              <a:rPr lang="en-US" sz="2400">
                <a:solidFill>
                  <a:schemeClr val="tx1"/>
                </a:solidFill>
              </a:rPr>
              <a:t>One command to create, expand, shrink volumes</a:t>
            </a:r>
          </a:p>
          <a:p>
            <a:pPr marL="290513" indent="-290513">
              <a:spcBef>
                <a:spcPct val="100000"/>
              </a:spcBef>
              <a:buFont typeface="Webdings" pitchFamily="18" charset="2"/>
              <a:buChar char="4"/>
            </a:pPr>
            <a:r>
              <a:rPr lang="en-US" sz="2400">
                <a:solidFill>
                  <a:schemeClr val="tx1"/>
                </a:solidFill>
              </a:rPr>
              <a:t>Dynamic reclamation of unused space</a:t>
            </a:r>
          </a:p>
        </p:txBody>
      </p:sp>
      <p:grpSp>
        <p:nvGrpSpPr>
          <p:cNvPr id="2" name="Group 81"/>
          <p:cNvGrpSpPr>
            <a:grpSpLocks/>
          </p:cNvGrpSpPr>
          <p:nvPr/>
        </p:nvGrpSpPr>
        <p:grpSpPr bwMode="auto">
          <a:xfrm>
            <a:off x="763588" y="1936750"/>
            <a:ext cx="4711700" cy="3514725"/>
            <a:chOff x="103" y="1048"/>
            <a:chExt cx="2968" cy="2214"/>
          </a:xfrm>
        </p:grpSpPr>
        <p:grpSp>
          <p:nvGrpSpPr>
            <p:cNvPr id="3" name="Group 45"/>
            <p:cNvGrpSpPr>
              <a:grpSpLocks/>
            </p:cNvGrpSpPr>
            <p:nvPr/>
          </p:nvGrpSpPr>
          <p:grpSpPr bwMode="auto">
            <a:xfrm>
              <a:off x="103" y="1485"/>
              <a:ext cx="2968" cy="1777"/>
              <a:chOff x="201" y="2273"/>
              <a:chExt cx="2968" cy="1777"/>
            </a:xfrm>
          </p:grpSpPr>
          <p:sp>
            <p:nvSpPr>
              <p:cNvPr id="139310" name="AutoShape 46"/>
              <p:cNvSpPr>
                <a:spLocks noChangeArrowheads="1"/>
              </p:cNvSpPr>
              <p:nvPr/>
            </p:nvSpPr>
            <p:spPr bwMode="gray">
              <a:xfrm rot="10527019">
                <a:off x="201" y="2273"/>
                <a:ext cx="2968" cy="1777"/>
              </a:xfrm>
              <a:custGeom>
                <a:avLst/>
                <a:gdLst>
                  <a:gd name="G0" fmla="+- 2109 0 0"/>
                  <a:gd name="G1" fmla="+- 21600 0 2109"/>
                  <a:gd name="G2" fmla="+- 21600 0 210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09" y="10800"/>
                    </a:moveTo>
                    <a:cubicBezTo>
                      <a:pt x="2109" y="15600"/>
                      <a:pt x="6000" y="19491"/>
                      <a:pt x="10800" y="19491"/>
                    </a:cubicBezTo>
                    <a:cubicBezTo>
                      <a:pt x="15600" y="19491"/>
                      <a:pt x="19491" y="15600"/>
                      <a:pt x="19491" y="10800"/>
                    </a:cubicBezTo>
                    <a:cubicBezTo>
                      <a:pt x="19491" y="6000"/>
                      <a:pt x="15600" y="2109"/>
                      <a:pt x="10800" y="2109"/>
                    </a:cubicBezTo>
                    <a:cubicBezTo>
                      <a:pt x="6000" y="2109"/>
                      <a:pt x="2109" y="6000"/>
                      <a:pt x="2109" y="10800"/>
                    </a:cubicBezTo>
                    <a:close/>
                  </a:path>
                </a:pathLst>
              </a:custGeom>
              <a:solidFill>
                <a:srgbClr val="C0C0C0"/>
              </a:solidFill>
              <a:ln w="9525">
                <a:round/>
                <a:headEnd/>
                <a:tailEnd/>
              </a:ln>
              <a:effectLst/>
              <a:scene3d>
                <a:camera prst="legacyObliqueFront">
                  <a:rot lat="17400000" lon="0" rev="0"/>
                </a:camera>
                <a:lightRig rig="legacyFlat2" dir="t"/>
              </a:scene3d>
              <a:sp3d extrusionH="608000" prstMaterial="legacyMatte">
                <a:bevelT w="13500" h="13500" prst="angle"/>
                <a:bevelB w="13500" h="13500" prst="angle"/>
                <a:extrusionClr>
                  <a:srgbClr val="C0C0C0"/>
                </a:extrusionClr>
              </a:sp3d>
            </p:spPr>
            <p:txBody>
              <a:bodyPr>
                <a:flatTx/>
              </a:bodyPr>
              <a:lstStyle/>
              <a:p>
                <a:endParaRPr lang="en-US"/>
              </a:p>
            </p:txBody>
          </p:sp>
          <p:grpSp>
            <p:nvGrpSpPr>
              <p:cNvPr id="4" name="Group 47"/>
              <p:cNvGrpSpPr>
                <a:grpSpLocks/>
              </p:cNvGrpSpPr>
              <p:nvPr/>
            </p:nvGrpSpPr>
            <p:grpSpPr bwMode="auto">
              <a:xfrm>
                <a:off x="1351" y="2835"/>
                <a:ext cx="634" cy="643"/>
                <a:chOff x="724" y="2651"/>
                <a:chExt cx="634" cy="643"/>
              </a:xfrm>
            </p:grpSpPr>
            <p:sp>
              <p:nvSpPr>
                <p:cNvPr id="139312" name="AutoShape 48"/>
                <p:cNvSpPr>
                  <a:spLocks noChangeArrowheads="1"/>
                </p:cNvSpPr>
                <p:nvPr/>
              </p:nvSpPr>
              <p:spPr bwMode="gray">
                <a:xfrm>
                  <a:off x="1038" y="2651"/>
                  <a:ext cx="217" cy="483"/>
                </a:xfrm>
                <a:prstGeom prst="can">
                  <a:avLst>
                    <a:gd name="adj" fmla="val 2894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13" name="AutoShape 49"/>
                <p:cNvSpPr>
                  <a:spLocks noChangeArrowheads="1"/>
                </p:cNvSpPr>
                <p:nvPr/>
              </p:nvSpPr>
              <p:spPr bwMode="gray">
                <a:xfrm>
                  <a:off x="815" y="2657"/>
                  <a:ext cx="217" cy="483"/>
                </a:xfrm>
                <a:prstGeom prst="can">
                  <a:avLst>
                    <a:gd name="adj" fmla="val 2894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14" name="AutoShape 50"/>
                <p:cNvSpPr>
                  <a:spLocks noChangeArrowheads="1"/>
                </p:cNvSpPr>
                <p:nvPr/>
              </p:nvSpPr>
              <p:spPr bwMode="gray">
                <a:xfrm>
                  <a:off x="1141" y="2735"/>
                  <a:ext cx="217" cy="483"/>
                </a:xfrm>
                <a:prstGeom prst="can">
                  <a:avLst>
                    <a:gd name="adj" fmla="val 2894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15" name="AutoShape 51"/>
                <p:cNvSpPr>
                  <a:spLocks noChangeArrowheads="1"/>
                </p:cNvSpPr>
                <p:nvPr/>
              </p:nvSpPr>
              <p:spPr bwMode="gray">
                <a:xfrm>
                  <a:off x="724" y="2749"/>
                  <a:ext cx="217" cy="483"/>
                </a:xfrm>
                <a:prstGeom prst="can">
                  <a:avLst>
                    <a:gd name="adj" fmla="val 2894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16" name="AutoShape 52"/>
                <p:cNvSpPr>
                  <a:spLocks noChangeArrowheads="1"/>
                </p:cNvSpPr>
                <p:nvPr/>
              </p:nvSpPr>
              <p:spPr bwMode="gray">
                <a:xfrm>
                  <a:off x="936" y="2811"/>
                  <a:ext cx="217" cy="483"/>
                </a:xfrm>
                <a:prstGeom prst="can">
                  <a:avLst>
                    <a:gd name="adj" fmla="val 2894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grpSp>
          <p:sp>
            <p:nvSpPr>
              <p:cNvPr id="139317" name="AutoShape 53"/>
              <p:cNvSpPr>
                <a:spLocks noChangeArrowheads="1"/>
              </p:cNvSpPr>
              <p:nvPr/>
            </p:nvSpPr>
            <p:spPr bwMode="gray">
              <a:xfrm>
                <a:off x="2452" y="2808"/>
                <a:ext cx="217" cy="483"/>
              </a:xfrm>
              <a:prstGeom prst="can">
                <a:avLst>
                  <a:gd name="adj" fmla="val 2894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18" name="AutoShape 54"/>
              <p:cNvSpPr>
                <a:spLocks noChangeArrowheads="1"/>
              </p:cNvSpPr>
              <p:nvPr/>
            </p:nvSpPr>
            <p:spPr bwMode="gray">
              <a:xfrm>
                <a:off x="2229" y="2814"/>
                <a:ext cx="217" cy="483"/>
              </a:xfrm>
              <a:prstGeom prst="can">
                <a:avLst>
                  <a:gd name="adj" fmla="val 2894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19" name="AutoShape 55"/>
              <p:cNvSpPr>
                <a:spLocks noChangeArrowheads="1"/>
              </p:cNvSpPr>
              <p:nvPr/>
            </p:nvSpPr>
            <p:spPr bwMode="gray">
              <a:xfrm>
                <a:off x="2555" y="2892"/>
                <a:ext cx="217" cy="460"/>
              </a:xfrm>
              <a:prstGeom prst="can">
                <a:avLst>
                  <a:gd name="adj" fmla="val 27567"/>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20" name="AutoShape 56"/>
              <p:cNvSpPr>
                <a:spLocks noChangeArrowheads="1"/>
              </p:cNvSpPr>
              <p:nvPr/>
            </p:nvSpPr>
            <p:spPr bwMode="gray">
              <a:xfrm>
                <a:off x="2138" y="2906"/>
                <a:ext cx="217" cy="523"/>
              </a:xfrm>
              <a:prstGeom prst="can">
                <a:avLst>
                  <a:gd name="adj" fmla="val 31343"/>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21" name="AutoShape 57"/>
              <p:cNvSpPr>
                <a:spLocks noChangeArrowheads="1"/>
              </p:cNvSpPr>
              <p:nvPr/>
            </p:nvSpPr>
            <p:spPr bwMode="gray">
              <a:xfrm>
                <a:off x="2350" y="2968"/>
                <a:ext cx="217" cy="409"/>
              </a:xfrm>
              <a:prstGeom prst="can">
                <a:avLst>
                  <a:gd name="adj" fmla="val 2995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grpSp>
            <p:nvGrpSpPr>
              <p:cNvPr id="5" name="Group 58"/>
              <p:cNvGrpSpPr>
                <a:grpSpLocks/>
              </p:cNvGrpSpPr>
              <p:nvPr/>
            </p:nvGrpSpPr>
            <p:grpSpPr bwMode="auto">
              <a:xfrm>
                <a:off x="502" y="2808"/>
                <a:ext cx="684" cy="616"/>
                <a:chOff x="662" y="2470"/>
                <a:chExt cx="684" cy="616"/>
              </a:xfrm>
            </p:grpSpPr>
            <p:sp>
              <p:nvSpPr>
                <p:cNvPr id="139323" name="AutoShape 59"/>
                <p:cNvSpPr>
                  <a:spLocks noChangeArrowheads="1"/>
                </p:cNvSpPr>
                <p:nvPr/>
              </p:nvSpPr>
              <p:spPr bwMode="gray">
                <a:xfrm>
                  <a:off x="998" y="2470"/>
                  <a:ext cx="217" cy="483"/>
                </a:xfrm>
                <a:prstGeom prst="can">
                  <a:avLst>
                    <a:gd name="adj" fmla="val 2894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24" name="AutoShape 60"/>
                <p:cNvSpPr>
                  <a:spLocks noChangeArrowheads="1"/>
                </p:cNvSpPr>
                <p:nvPr/>
              </p:nvSpPr>
              <p:spPr bwMode="gray">
                <a:xfrm>
                  <a:off x="775" y="2476"/>
                  <a:ext cx="217" cy="483"/>
                </a:xfrm>
                <a:prstGeom prst="can">
                  <a:avLst>
                    <a:gd name="adj" fmla="val 2894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25" name="AutoShape 61"/>
                <p:cNvSpPr>
                  <a:spLocks noChangeArrowheads="1"/>
                </p:cNvSpPr>
                <p:nvPr/>
              </p:nvSpPr>
              <p:spPr bwMode="gray">
                <a:xfrm>
                  <a:off x="662" y="2565"/>
                  <a:ext cx="217" cy="460"/>
                </a:xfrm>
                <a:prstGeom prst="can">
                  <a:avLst>
                    <a:gd name="adj" fmla="val 27567"/>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26" name="AutoShape 62"/>
                <p:cNvSpPr>
                  <a:spLocks noChangeArrowheads="1"/>
                </p:cNvSpPr>
                <p:nvPr/>
              </p:nvSpPr>
              <p:spPr bwMode="gray">
                <a:xfrm>
                  <a:off x="1129" y="2563"/>
                  <a:ext cx="217" cy="523"/>
                </a:xfrm>
                <a:prstGeom prst="can">
                  <a:avLst>
                    <a:gd name="adj" fmla="val 31343"/>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139327" name="AutoShape 63"/>
                <p:cNvSpPr>
                  <a:spLocks noChangeArrowheads="1"/>
                </p:cNvSpPr>
                <p:nvPr/>
              </p:nvSpPr>
              <p:spPr bwMode="gray">
                <a:xfrm>
                  <a:off x="896" y="2630"/>
                  <a:ext cx="217" cy="409"/>
                </a:xfrm>
                <a:prstGeom prst="can">
                  <a:avLst>
                    <a:gd name="adj" fmla="val 2995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grpSp>
          <p:sp>
            <p:nvSpPr>
              <p:cNvPr id="139328" name="Freeform 64"/>
              <p:cNvSpPr>
                <a:spLocks/>
              </p:cNvSpPr>
              <p:nvPr/>
            </p:nvSpPr>
            <p:spPr bwMode="gray">
              <a:xfrm>
                <a:off x="209" y="3164"/>
                <a:ext cx="2950" cy="321"/>
              </a:xfrm>
              <a:custGeom>
                <a:avLst/>
                <a:gdLst/>
                <a:ahLst/>
                <a:cxnLst>
                  <a:cxn ang="0">
                    <a:pos x="2942" y="15"/>
                  </a:cxn>
                  <a:cxn ang="0">
                    <a:pos x="2950" y="0"/>
                  </a:cxn>
                  <a:cxn ang="0">
                    <a:pos x="2653" y="0"/>
                  </a:cxn>
                  <a:cxn ang="0">
                    <a:pos x="2633" y="30"/>
                  </a:cxn>
                  <a:cxn ang="0">
                    <a:pos x="2571" y="68"/>
                  </a:cxn>
                  <a:cxn ang="0">
                    <a:pos x="2438" y="113"/>
                  </a:cxn>
                  <a:cxn ang="0">
                    <a:pos x="2224" y="166"/>
                  </a:cxn>
                  <a:cxn ang="0">
                    <a:pos x="1890" y="214"/>
                  </a:cxn>
                  <a:cxn ang="0">
                    <a:pos x="1697" y="229"/>
                  </a:cxn>
                  <a:cxn ang="0">
                    <a:pos x="1292" y="237"/>
                  </a:cxn>
                  <a:cxn ang="0">
                    <a:pos x="923" y="216"/>
                  </a:cxn>
                  <a:cxn ang="0">
                    <a:pos x="615" y="174"/>
                  </a:cxn>
                  <a:cxn ang="0">
                    <a:pos x="466" y="140"/>
                  </a:cxn>
                  <a:cxn ang="0">
                    <a:pos x="409" y="128"/>
                  </a:cxn>
                  <a:cxn ang="0">
                    <a:pos x="349" y="107"/>
                  </a:cxn>
                  <a:cxn ang="0">
                    <a:pos x="310" y="76"/>
                  </a:cxn>
                  <a:cxn ang="0">
                    <a:pos x="286" y="44"/>
                  </a:cxn>
                  <a:cxn ang="0">
                    <a:pos x="277" y="1"/>
                  </a:cxn>
                  <a:cxn ang="0">
                    <a:pos x="3" y="0"/>
                  </a:cxn>
                  <a:cxn ang="0">
                    <a:pos x="2" y="2"/>
                  </a:cxn>
                  <a:cxn ang="0">
                    <a:pos x="0" y="19"/>
                  </a:cxn>
                  <a:cxn ang="0">
                    <a:pos x="2" y="36"/>
                  </a:cxn>
                  <a:cxn ang="0">
                    <a:pos x="8" y="53"/>
                  </a:cxn>
                  <a:cxn ang="0">
                    <a:pos x="18" y="70"/>
                  </a:cxn>
                  <a:cxn ang="0">
                    <a:pos x="32" y="86"/>
                  </a:cxn>
                  <a:cxn ang="0">
                    <a:pos x="72" y="119"/>
                  </a:cxn>
                  <a:cxn ang="0">
                    <a:pos x="127" y="150"/>
                  </a:cxn>
                  <a:cxn ang="0">
                    <a:pos x="198" y="179"/>
                  </a:cxn>
                  <a:cxn ang="0">
                    <a:pos x="331" y="220"/>
                  </a:cxn>
                  <a:cxn ang="0">
                    <a:pos x="439" y="245"/>
                  </a:cxn>
                  <a:cxn ang="0">
                    <a:pos x="691" y="285"/>
                  </a:cxn>
                  <a:cxn ang="0">
                    <a:pos x="988" y="311"/>
                  </a:cxn>
                  <a:cxn ang="0">
                    <a:pos x="1234" y="321"/>
                  </a:cxn>
                  <a:cxn ang="0">
                    <a:pos x="1668" y="315"/>
                  </a:cxn>
                  <a:cxn ang="0">
                    <a:pos x="2000" y="290"/>
                  </a:cxn>
                  <a:cxn ang="0">
                    <a:pos x="2294" y="252"/>
                  </a:cxn>
                  <a:cxn ang="0">
                    <a:pos x="2423" y="228"/>
                  </a:cxn>
                  <a:cxn ang="0">
                    <a:pos x="2539" y="201"/>
                  </a:cxn>
                  <a:cxn ang="0">
                    <a:pos x="2731" y="143"/>
                  </a:cxn>
                  <a:cxn ang="0">
                    <a:pos x="2838" y="96"/>
                  </a:cxn>
                  <a:cxn ang="0">
                    <a:pos x="2891" y="64"/>
                  </a:cxn>
                  <a:cxn ang="0">
                    <a:pos x="2929" y="31"/>
                  </a:cxn>
                  <a:cxn ang="0">
                    <a:pos x="2942" y="15"/>
                  </a:cxn>
                </a:cxnLst>
                <a:rect l="0" t="0" r="r" b="b"/>
                <a:pathLst>
                  <a:path w="2950" h="321">
                    <a:moveTo>
                      <a:pt x="2942" y="15"/>
                    </a:moveTo>
                    <a:lnTo>
                      <a:pt x="2950" y="0"/>
                    </a:lnTo>
                    <a:lnTo>
                      <a:pt x="2653" y="0"/>
                    </a:lnTo>
                    <a:lnTo>
                      <a:pt x="2633" y="30"/>
                    </a:lnTo>
                    <a:lnTo>
                      <a:pt x="2571" y="68"/>
                    </a:lnTo>
                    <a:lnTo>
                      <a:pt x="2438" y="113"/>
                    </a:lnTo>
                    <a:lnTo>
                      <a:pt x="2224" y="166"/>
                    </a:lnTo>
                    <a:lnTo>
                      <a:pt x="1890" y="214"/>
                    </a:lnTo>
                    <a:lnTo>
                      <a:pt x="1697" y="229"/>
                    </a:lnTo>
                    <a:lnTo>
                      <a:pt x="1292" y="237"/>
                    </a:lnTo>
                    <a:lnTo>
                      <a:pt x="923" y="216"/>
                    </a:lnTo>
                    <a:lnTo>
                      <a:pt x="615" y="174"/>
                    </a:lnTo>
                    <a:lnTo>
                      <a:pt x="466" y="140"/>
                    </a:lnTo>
                    <a:lnTo>
                      <a:pt x="409" y="128"/>
                    </a:lnTo>
                    <a:lnTo>
                      <a:pt x="349" y="107"/>
                    </a:lnTo>
                    <a:lnTo>
                      <a:pt x="310" y="76"/>
                    </a:lnTo>
                    <a:lnTo>
                      <a:pt x="286" y="44"/>
                    </a:lnTo>
                    <a:lnTo>
                      <a:pt x="277" y="1"/>
                    </a:lnTo>
                    <a:lnTo>
                      <a:pt x="3" y="0"/>
                    </a:lnTo>
                    <a:lnTo>
                      <a:pt x="2" y="2"/>
                    </a:lnTo>
                    <a:lnTo>
                      <a:pt x="0" y="19"/>
                    </a:lnTo>
                    <a:lnTo>
                      <a:pt x="2" y="36"/>
                    </a:lnTo>
                    <a:lnTo>
                      <a:pt x="8" y="53"/>
                    </a:lnTo>
                    <a:lnTo>
                      <a:pt x="18" y="70"/>
                    </a:lnTo>
                    <a:lnTo>
                      <a:pt x="32" y="86"/>
                    </a:lnTo>
                    <a:lnTo>
                      <a:pt x="72" y="119"/>
                    </a:lnTo>
                    <a:lnTo>
                      <a:pt x="127" y="150"/>
                    </a:lnTo>
                    <a:lnTo>
                      <a:pt x="198" y="179"/>
                    </a:lnTo>
                    <a:lnTo>
                      <a:pt x="331" y="220"/>
                    </a:lnTo>
                    <a:lnTo>
                      <a:pt x="439" y="245"/>
                    </a:lnTo>
                    <a:lnTo>
                      <a:pt x="691" y="285"/>
                    </a:lnTo>
                    <a:lnTo>
                      <a:pt x="988" y="311"/>
                    </a:lnTo>
                    <a:lnTo>
                      <a:pt x="1234" y="321"/>
                    </a:lnTo>
                    <a:lnTo>
                      <a:pt x="1668" y="315"/>
                    </a:lnTo>
                    <a:lnTo>
                      <a:pt x="2000" y="290"/>
                    </a:lnTo>
                    <a:lnTo>
                      <a:pt x="2294" y="252"/>
                    </a:lnTo>
                    <a:lnTo>
                      <a:pt x="2423" y="228"/>
                    </a:lnTo>
                    <a:lnTo>
                      <a:pt x="2539" y="201"/>
                    </a:lnTo>
                    <a:lnTo>
                      <a:pt x="2731" y="143"/>
                    </a:lnTo>
                    <a:lnTo>
                      <a:pt x="2838" y="96"/>
                    </a:lnTo>
                    <a:lnTo>
                      <a:pt x="2891" y="64"/>
                    </a:lnTo>
                    <a:lnTo>
                      <a:pt x="2929" y="31"/>
                    </a:lnTo>
                    <a:lnTo>
                      <a:pt x="2942" y="15"/>
                    </a:lnTo>
                    <a:close/>
                  </a:path>
                </a:pathLst>
              </a:custGeom>
              <a:solidFill>
                <a:srgbClr val="C0C0C0"/>
              </a:solidFill>
              <a:ln w="9525">
                <a:noFill/>
                <a:round/>
                <a:headEnd/>
                <a:tailEnd/>
              </a:ln>
            </p:spPr>
            <p:txBody>
              <a:bodyPr/>
              <a:lstStyle/>
              <a:p>
                <a:endParaRPr lang="en-US"/>
              </a:p>
            </p:txBody>
          </p:sp>
          <p:sp>
            <p:nvSpPr>
              <p:cNvPr id="139329" name="Text Box 65"/>
              <p:cNvSpPr txBox="1">
                <a:spLocks noChangeArrowheads="1"/>
              </p:cNvSpPr>
              <p:nvPr/>
            </p:nvSpPr>
            <p:spPr bwMode="gray">
              <a:xfrm>
                <a:off x="625" y="3508"/>
                <a:ext cx="2093" cy="250"/>
              </a:xfrm>
              <a:prstGeom prst="rect">
                <a:avLst/>
              </a:prstGeom>
              <a:noFill/>
              <a:ln w="12700">
                <a:noFill/>
                <a:miter lim="800000"/>
                <a:headEnd/>
                <a:tailEnd/>
              </a:ln>
              <a:effectLst/>
            </p:spPr>
            <p:txBody>
              <a:bodyPr>
                <a:spAutoFit/>
              </a:bodyPr>
              <a:lstStyle/>
              <a:p>
                <a:pPr algn="ctr">
                  <a:spcBef>
                    <a:spcPct val="50000"/>
                  </a:spcBef>
                </a:pPr>
                <a:r>
                  <a:rPr lang="en-US" sz="2000">
                    <a:solidFill>
                      <a:schemeClr val="bg1"/>
                    </a:solidFill>
                  </a:rPr>
                  <a:t>Pooled Physical Storage</a:t>
                </a:r>
              </a:p>
            </p:txBody>
          </p:sp>
          <p:sp>
            <p:nvSpPr>
              <p:cNvPr id="139330" name="Text Box 66"/>
              <p:cNvSpPr txBox="1">
                <a:spLocks noChangeArrowheads="1"/>
              </p:cNvSpPr>
              <p:nvPr/>
            </p:nvSpPr>
            <p:spPr bwMode="gray">
              <a:xfrm>
                <a:off x="627" y="3058"/>
                <a:ext cx="458" cy="212"/>
              </a:xfrm>
              <a:prstGeom prst="rect">
                <a:avLst/>
              </a:prstGeom>
              <a:noFill/>
              <a:ln w="12700">
                <a:noFill/>
                <a:miter lim="800000"/>
                <a:headEnd/>
                <a:tailEnd/>
              </a:ln>
              <a:effectLst/>
            </p:spPr>
            <p:txBody>
              <a:bodyPr wrap="none">
                <a:spAutoFit/>
              </a:bodyPr>
              <a:lstStyle/>
              <a:p>
                <a:pPr algn="ctr"/>
                <a:r>
                  <a:rPr lang="en-US" sz="1600">
                    <a:solidFill>
                      <a:schemeClr val="bg1"/>
                    </a:solidFill>
                  </a:rPr>
                  <a:t>Disks</a:t>
                </a:r>
              </a:p>
            </p:txBody>
          </p:sp>
          <p:sp>
            <p:nvSpPr>
              <p:cNvPr id="139331" name="Text Box 67"/>
              <p:cNvSpPr txBox="1">
                <a:spLocks noChangeArrowheads="1"/>
              </p:cNvSpPr>
              <p:nvPr/>
            </p:nvSpPr>
            <p:spPr bwMode="gray">
              <a:xfrm>
                <a:off x="1442" y="3058"/>
                <a:ext cx="458" cy="212"/>
              </a:xfrm>
              <a:prstGeom prst="rect">
                <a:avLst/>
              </a:prstGeom>
              <a:noFill/>
              <a:ln w="12700">
                <a:noFill/>
                <a:miter lim="800000"/>
                <a:headEnd/>
                <a:tailEnd/>
              </a:ln>
              <a:effectLst/>
            </p:spPr>
            <p:txBody>
              <a:bodyPr wrap="none">
                <a:spAutoFit/>
              </a:bodyPr>
              <a:lstStyle/>
              <a:p>
                <a:pPr algn="ctr"/>
                <a:r>
                  <a:rPr lang="en-US" sz="1600">
                    <a:solidFill>
                      <a:schemeClr val="bg1"/>
                    </a:solidFill>
                  </a:rPr>
                  <a:t>Disks</a:t>
                </a:r>
              </a:p>
            </p:txBody>
          </p:sp>
          <p:sp>
            <p:nvSpPr>
              <p:cNvPr id="139332" name="Text Box 68"/>
              <p:cNvSpPr txBox="1">
                <a:spLocks noChangeArrowheads="1"/>
              </p:cNvSpPr>
              <p:nvPr/>
            </p:nvSpPr>
            <p:spPr bwMode="gray">
              <a:xfrm>
                <a:off x="2235" y="3058"/>
                <a:ext cx="458" cy="212"/>
              </a:xfrm>
              <a:prstGeom prst="rect">
                <a:avLst/>
              </a:prstGeom>
              <a:noFill/>
              <a:ln w="12700">
                <a:noFill/>
                <a:miter lim="800000"/>
                <a:headEnd/>
                <a:tailEnd/>
              </a:ln>
              <a:effectLst/>
            </p:spPr>
            <p:txBody>
              <a:bodyPr wrap="none">
                <a:spAutoFit/>
              </a:bodyPr>
              <a:lstStyle/>
              <a:p>
                <a:pPr algn="ctr"/>
                <a:r>
                  <a:rPr lang="en-US" sz="1600">
                    <a:solidFill>
                      <a:schemeClr val="bg1"/>
                    </a:solidFill>
                  </a:rPr>
                  <a:t>Disks</a:t>
                </a:r>
              </a:p>
            </p:txBody>
          </p:sp>
        </p:grpSp>
        <p:grpSp>
          <p:nvGrpSpPr>
            <p:cNvPr id="6" name="Group 69"/>
            <p:cNvGrpSpPr>
              <a:grpSpLocks/>
            </p:cNvGrpSpPr>
            <p:nvPr/>
          </p:nvGrpSpPr>
          <p:grpSpPr bwMode="auto">
            <a:xfrm>
              <a:off x="211" y="1048"/>
              <a:ext cx="2772" cy="827"/>
              <a:chOff x="340" y="2031"/>
              <a:chExt cx="2772" cy="827"/>
            </a:xfrm>
          </p:grpSpPr>
          <p:grpSp>
            <p:nvGrpSpPr>
              <p:cNvPr id="7" name="Group 70"/>
              <p:cNvGrpSpPr>
                <a:grpSpLocks/>
              </p:cNvGrpSpPr>
              <p:nvPr/>
            </p:nvGrpSpPr>
            <p:grpSpPr bwMode="auto">
              <a:xfrm>
                <a:off x="618" y="2031"/>
                <a:ext cx="2139" cy="827"/>
                <a:chOff x="641" y="1870"/>
                <a:chExt cx="2139" cy="827"/>
              </a:xfrm>
            </p:grpSpPr>
            <p:sp>
              <p:nvSpPr>
                <p:cNvPr id="139335" name="Oval 71"/>
                <p:cNvSpPr>
                  <a:spLocks noChangeArrowheads="1"/>
                </p:cNvSpPr>
                <p:nvPr/>
              </p:nvSpPr>
              <p:spPr bwMode="gray">
                <a:xfrm>
                  <a:off x="641" y="2019"/>
                  <a:ext cx="542" cy="542"/>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139336" name="Oval 72"/>
                <p:cNvSpPr>
                  <a:spLocks noChangeArrowheads="1"/>
                </p:cNvSpPr>
                <p:nvPr/>
              </p:nvSpPr>
              <p:spPr bwMode="gray">
                <a:xfrm>
                  <a:off x="1182" y="1882"/>
                  <a:ext cx="280" cy="280"/>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139337" name="Oval 73"/>
                <p:cNvSpPr>
                  <a:spLocks noChangeArrowheads="1"/>
                </p:cNvSpPr>
                <p:nvPr/>
              </p:nvSpPr>
              <p:spPr bwMode="gray">
                <a:xfrm>
                  <a:off x="1296" y="2224"/>
                  <a:ext cx="473" cy="473"/>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139338" name="Oval 74"/>
                <p:cNvSpPr>
                  <a:spLocks noChangeArrowheads="1"/>
                </p:cNvSpPr>
                <p:nvPr/>
              </p:nvSpPr>
              <p:spPr bwMode="gray">
                <a:xfrm>
                  <a:off x="1724" y="1905"/>
                  <a:ext cx="394" cy="394"/>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139339" name="Oval 75"/>
                <p:cNvSpPr>
                  <a:spLocks noChangeArrowheads="1"/>
                </p:cNvSpPr>
                <p:nvPr/>
              </p:nvSpPr>
              <p:spPr bwMode="gray">
                <a:xfrm>
                  <a:off x="2312" y="2156"/>
                  <a:ext cx="468" cy="468"/>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139340" name="Oval 76"/>
                <p:cNvSpPr>
                  <a:spLocks noChangeArrowheads="1"/>
                </p:cNvSpPr>
                <p:nvPr/>
              </p:nvSpPr>
              <p:spPr bwMode="gray">
                <a:xfrm>
                  <a:off x="1912" y="2378"/>
                  <a:ext cx="280" cy="280"/>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139341" name="Oval 77"/>
                <p:cNvSpPr>
                  <a:spLocks noChangeArrowheads="1"/>
                </p:cNvSpPr>
                <p:nvPr/>
              </p:nvSpPr>
              <p:spPr bwMode="gray">
                <a:xfrm>
                  <a:off x="2157" y="1870"/>
                  <a:ext cx="280" cy="280"/>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grpSp>
          <p:sp>
            <p:nvSpPr>
              <p:cNvPr id="139342" name="Text Box 78"/>
              <p:cNvSpPr txBox="1">
                <a:spLocks noChangeArrowheads="1"/>
              </p:cNvSpPr>
              <p:nvPr/>
            </p:nvSpPr>
            <p:spPr bwMode="gray">
              <a:xfrm>
                <a:off x="340" y="2353"/>
                <a:ext cx="2772" cy="231"/>
              </a:xfrm>
              <a:prstGeom prst="rect">
                <a:avLst/>
              </a:prstGeom>
              <a:solidFill>
                <a:schemeClr val="bg1">
                  <a:alpha val="50000"/>
                </a:schemeClr>
              </a:solidFill>
              <a:ln w="12700">
                <a:noFill/>
                <a:miter lim="800000"/>
                <a:headEnd/>
                <a:tailEnd/>
              </a:ln>
              <a:effectLst/>
            </p:spPr>
            <p:txBody>
              <a:bodyPr>
                <a:spAutoFit/>
              </a:bodyPr>
              <a:lstStyle/>
              <a:p>
                <a:pPr algn="ctr">
                  <a:spcBef>
                    <a:spcPct val="50000"/>
                  </a:spcBef>
                </a:pPr>
                <a:r>
                  <a:rPr lang="en-US">
                    <a:solidFill>
                      <a:schemeClr val="tx1"/>
                    </a:solidFill>
                  </a:rPr>
                  <a:t>Volumes: not tied to physical storage</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9308"/>
                                        </p:tgtEl>
                                        <p:attrNameLst>
                                          <p:attrName>style.visibility</p:attrName>
                                        </p:attrNameLst>
                                      </p:cBhvr>
                                      <p:to>
                                        <p:strVal val="visible"/>
                                      </p:to>
                                    </p:set>
                                    <p:animEffect transition="in" filter="wipe(left)">
                                      <p:cBhvr>
                                        <p:cTn id="7" dur="500"/>
                                        <p:tgtEl>
                                          <p:spTgt spid="139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0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rmAutofit fontScale="90000"/>
          </a:bodyPr>
          <a:lstStyle/>
          <a:p>
            <a:r>
              <a:rPr lang="en-US"/>
              <a:t>FlexVol</a:t>
            </a:r>
            <a:r>
              <a:rPr lang="en-US" sz="1800" baseline="70000">
                <a:cs typeface="Arial" charset="0"/>
              </a:rPr>
              <a:t>™ </a:t>
            </a:r>
            <a:r>
              <a:rPr lang="en-US">
                <a:cs typeface="Arial" charset="0"/>
              </a:rPr>
              <a:t>Volumes</a:t>
            </a:r>
            <a:r>
              <a:rPr lang="en-US"/>
              <a:t>: Improving Space Utilization</a:t>
            </a:r>
          </a:p>
        </p:txBody>
      </p:sp>
      <p:sp>
        <p:nvSpPr>
          <p:cNvPr id="235523" name="Text Box 3"/>
          <p:cNvSpPr txBox="1">
            <a:spLocks noChangeArrowheads="1"/>
          </p:cNvSpPr>
          <p:nvPr/>
        </p:nvSpPr>
        <p:spPr bwMode="auto">
          <a:xfrm>
            <a:off x="4972050" y="1357313"/>
            <a:ext cx="4008438" cy="2282825"/>
          </a:xfrm>
          <a:prstGeom prst="rect">
            <a:avLst/>
          </a:prstGeom>
          <a:noFill/>
          <a:ln w="9525">
            <a:noFill/>
            <a:miter lim="800000"/>
            <a:headEnd/>
            <a:tailEnd/>
          </a:ln>
          <a:effectLst/>
        </p:spPr>
        <p:txBody>
          <a:bodyPr>
            <a:spAutoFit/>
          </a:bodyPr>
          <a:lstStyle/>
          <a:p>
            <a:pPr marL="457200" indent="-457200" defTabSz="1025525" eaLnBrk="0" hangingPunct="0">
              <a:buFont typeface="Webdings" pitchFamily="18" charset="2"/>
              <a:buNone/>
            </a:pPr>
            <a:r>
              <a:rPr lang="en-US" sz="2400">
                <a:solidFill>
                  <a:schemeClr val="hlink"/>
                </a:solidFill>
              </a:rPr>
              <a:t>Regular volumes</a:t>
            </a:r>
          </a:p>
          <a:p>
            <a:pPr marL="457200" indent="-457200" defTabSz="1025525" eaLnBrk="0" hangingPunct="0">
              <a:buFont typeface="Webdings" pitchFamily="18" charset="2"/>
              <a:buChar char="4"/>
            </a:pPr>
            <a:r>
              <a:rPr lang="en-US" sz="2400">
                <a:solidFill>
                  <a:schemeClr val="tx1"/>
                </a:solidFill>
              </a:rPr>
              <a:t>Free space fragmented across volumes</a:t>
            </a:r>
          </a:p>
          <a:p>
            <a:pPr marL="457200" indent="-457200" defTabSz="1025525" eaLnBrk="0" hangingPunct="0">
              <a:buFont typeface="Webdings" pitchFamily="18" charset="2"/>
              <a:buChar char="4"/>
            </a:pPr>
            <a:r>
              <a:rPr lang="en-US" sz="2400">
                <a:solidFill>
                  <a:schemeClr val="tx1"/>
                </a:solidFill>
              </a:rPr>
              <a:t>Free space not available to other volumes</a:t>
            </a:r>
          </a:p>
        </p:txBody>
      </p:sp>
      <p:sp>
        <p:nvSpPr>
          <p:cNvPr id="235524" name="Oval 4"/>
          <p:cNvSpPr>
            <a:spLocks noChangeArrowheads="1"/>
          </p:cNvSpPr>
          <p:nvPr/>
        </p:nvSpPr>
        <p:spPr bwMode="gray">
          <a:xfrm rot="5400000">
            <a:off x="1356519" y="1867694"/>
            <a:ext cx="1136650" cy="1138238"/>
          </a:xfrm>
          <a:prstGeom prst="ellipse">
            <a:avLst/>
          </a:prstGeom>
          <a:solidFill>
            <a:schemeClr val="bg1"/>
          </a:solidFill>
          <a:ln w="38100">
            <a:solidFill>
              <a:srgbClr val="33CCCC"/>
            </a:solidFill>
            <a:round/>
            <a:headEnd/>
            <a:tailEnd/>
          </a:ln>
          <a:effectLst/>
        </p:spPr>
        <p:txBody>
          <a:bodyPr wrap="none" anchor="ctr"/>
          <a:lstStyle/>
          <a:p>
            <a:endParaRPr lang="en-US"/>
          </a:p>
        </p:txBody>
      </p:sp>
      <p:sp>
        <p:nvSpPr>
          <p:cNvPr id="235525" name="Arc 5"/>
          <p:cNvSpPr>
            <a:spLocks/>
          </p:cNvSpPr>
          <p:nvPr/>
        </p:nvSpPr>
        <p:spPr bwMode="gray">
          <a:xfrm>
            <a:off x="1358900" y="1876425"/>
            <a:ext cx="846138" cy="1141413"/>
          </a:xfrm>
          <a:custGeom>
            <a:avLst/>
            <a:gdLst>
              <a:gd name="G0" fmla="+- 21600 0 0"/>
              <a:gd name="G1" fmla="+- 21599 0 0"/>
              <a:gd name="G2" fmla="+- 21600 0 0"/>
              <a:gd name="T0" fmla="*/ 32156 w 32156"/>
              <a:gd name="T1" fmla="*/ 40444 h 43199"/>
              <a:gd name="T2" fmla="*/ 21420 w 32156"/>
              <a:gd name="T3" fmla="*/ 0 h 43199"/>
              <a:gd name="T4" fmla="*/ 21600 w 32156"/>
              <a:gd name="T5" fmla="*/ 21599 h 43199"/>
            </a:gdLst>
            <a:ahLst/>
            <a:cxnLst>
              <a:cxn ang="0">
                <a:pos x="T0" y="T1"/>
              </a:cxn>
              <a:cxn ang="0">
                <a:pos x="T2" y="T3"/>
              </a:cxn>
              <a:cxn ang="0">
                <a:pos x="T4" y="T5"/>
              </a:cxn>
            </a:cxnLst>
            <a:rect l="0" t="0" r="r" b="b"/>
            <a:pathLst>
              <a:path w="32156" h="43199" fill="none" extrusionOk="0">
                <a:moveTo>
                  <a:pt x="32155" y="40443"/>
                </a:moveTo>
                <a:cubicBezTo>
                  <a:pt x="28931" y="42250"/>
                  <a:pt x="25296" y="43198"/>
                  <a:pt x="21600" y="43199"/>
                </a:cubicBezTo>
                <a:cubicBezTo>
                  <a:pt x="9670" y="43199"/>
                  <a:pt x="0" y="33528"/>
                  <a:pt x="0" y="21599"/>
                </a:cubicBezTo>
                <a:cubicBezTo>
                  <a:pt x="-1" y="9739"/>
                  <a:pt x="9561" y="98"/>
                  <a:pt x="21419" y="-1"/>
                </a:cubicBezTo>
              </a:path>
              <a:path w="32156" h="43199" stroke="0" extrusionOk="0">
                <a:moveTo>
                  <a:pt x="32155" y="40443"/>
                </a:moveTo>
                <a:cubicBezTo>
                  <a:pt x="28931" y="42250"/>
                  <a:pt x="25296" y="43198"/>
                  <a:pt x="21600" y="43199"/>
                </a:cubicBezTo>
                <a:cubicBezTo>
                  <a:pt x="9670" y="43199"/>
                  <a:pt x="0" y="33528"/>
                  <a:pt x="0" y="21599"/>
                </a:cubicBezTo>
                <a:cubicBezTo>
                  <a:pt x="-1" y="9739"/>
                  <a:pt x="9561" y="98"/>
                  <a:pt x="21419" y="-1"/>
                </a:cubicBezTo>
                <a:lnTo>
                  <a:pt x="21600" y="21599"/>
                </a:lnTo>
                <a:close/>
              </a:path>
            </a:pathLst>
          </a:custGeom>
          <a:solidFill>
            <a:srgbClr val="33CCCC"/>
          </a:solidFill>
          <a:ln w="12700">
            <a:noFill/>
            <a:round/>
            <a:headEnd/>
            <a:tailEnd/>
          </a:ln>
          <a:effectLst/>
        </p:spPr>
        <p:txBody>
          <a:bodyPr wrap="none" anchor="ctr"/>
          <a:lstStyle/>
          <a:p>
            <a:endParaRPr lang="en-US"/>
          </a:p>
        </p:txBody>
      </p:sp>
      <p:sp>
        <p:nvSpPr>
          <p:cNvPr id="235526" name="Oval 6"/>
          <p:cNvSpPr>
            <a:spLocks noChangeArrowheads="1"/>
          </p:cNvSpPr>
          <p:nvPr/>
        </p:nvSpPr>
        <p:spPr bwMode="gray">
          <a:xfrm rot="5400000">
            <a:off x="377825" y="2068513"/>
            <a:ext cx="733425" cy="736600"/>
          </a:xfrm>
          <a:prstGeom prst="ellipse">
            <a:avLst/>
          </a:prstGeom>
          <a:solidFill>
            <a:schemeClr val="bg1"/>
          </a:solidFill>
          <a:ln w="38100">
            <a:solidFill>
              <a:srgbClr val="33CCCC"/>
            </a:solidFill>
            <a:round/>
            <a:headEnd/>
            <a:tailEnd/>
          </a:ln>
          <a:effectLst/>
        </p:spPr>
        <p:txBody>
          <a:bodyPr wrap="none" anchor="ctr"/>
          <a:lstStyle/>
          <a:p>
            <a:endParaRPr lang="en-US"/>
          </a:p>
        </p:txBody>
      </p:sp>
      <p:sp>
        <p:nvSpPr>
          <p:cNvPr id="235527" name="Arc 7"/>
          <p:cNvSpPr>
            <a:spLocks/>
          </p:cNvSpPr>
          <p:nvPr/>
        </p:nvSpPr>
        <p:spPr bwMode="gray">
          <a:xfrm>
            <a:off x="385763" y="2074863"/>
            <a:ext cx="366712" cy="560387"/>
          </a:xfrm>
          <a:custGeom>
            <a:avLst/>
            <a:gdLst>
              <a:gd name="G0" fmla="+- 21600 0 0"/>
              <a:gd name="G1" fmla="+- 21597 0 0"/>
              <a:gd name="G2" fmla="+- 21600 0 0"/>
              <a:gd name="T0" fmla="*/ 3292 w 21600"/>
              <a:gd name="T1" fmla="*/ 33059 h 33059"/>
              <a:gd name="T2" fmla="*/ 21216 w 21600"/>
              <a:gd name="T3" fmla="*/ 0 h 33059"/>
              <a:gd name="T4" fmla="*/ 21600 w 21600"/>
              <a:gd name="T5" fmla="*/ 21597 h 33059"/>
            </a:gdLst>
            <a:ahLst/>
            <a:cxnLst>
              <a:cxn ang="0">
                <a:pos x="T0" y="T1"/>
              </a:cxn>
              <a:cxn ang="0">
                <a:pos x="T2" y="T3"/>
              </a:cxn>
              <a:cxn ang="0">
                <a:pos x="T4" y="T5"/>
              </a:cxn>
            </a:cxnLst>
            <a:rect l="0" t="0" r="r" b="b"/>
            <a:pathLst>
              <a:path w="21600" h="33059" fill="none" extrusionOk="0">
                <a:moveTo>
                  <a:pt x="3292" y="33058"/>
                </a:moveTo>
                <a:cubicBezTo>
                  <a:pt x="1140" y="29622"/>
                  <a:pt x="0" y="25650"/>
                  <a:pt x="0" y="21597"/>
                </a:cubicBezTo>
                <a:cubicBezTo>
                  <a:pt x="-1" y="9817"/>
                  <a:pt x="9438" y="209"/>
                  <a:pt x="21216" y="0"/>
                </a:cubicBezTo>
              </a:path>
              <a:path w="21600" h="33059" stroke="0" extrusionOk="0">
                <a:moveTo>
                  <a:pt x="3292" y="33058"/>
                </a:moveTo>
                <a:cubicBezTo>
                  <a:pt x="1140" y="29622"/>
                  <a:pt x="0" y="25650"/>
                  <a:pt x="0" y="21597"/>
                </a:cubicBezTo>
                <a:cubicBezTo>
                  <a:pt x="-1" y="9817"/>
                  <a:pt x="9438" y="209"/>
                  <a:pt x="21216" y="0"/>
                </a:cubicBezTo>
                <a:lnTo>
                  <a:pt x="21600" y="21597"/>
                </a:lnTo>
                <a:close/>
              </a:path>
            </a:pathLst>
          </a:custGeom>
          <a:solidFill>
            <a:srgbClr val="33CCCC"/>
          </a:solidFill>
          <a:ln w="12700">
            <a:noFill/>
            <a:round/>
            <a:headEnd/>
            <a:tailEnd/>
          </a:ln>
          <a:effectLst/>
        </p:spPr>
        <p:txBody>
          <a:bodyPr wrap="none" anchor="ctr"/>
          <a:lstStyle/>
          <a:p>
            <a:endParaRPr lang="en-US"/>
          </a:p>
        </p:txBody>
      </p:sp>
      <p:sp>
        <p:nvSpPr>
          <p:cNvPr id="235528" name="Oval 8"/>
          <p:cNvSpPr>
            <a:spLocks noChangeArrowheads="1"/>
          </p:cNvSpPr>
          <p:nvPr/>
        </p:nvSpPr>
        <p:spPr bwMode="gray">
          <a:xfrm rot="5400000">
            <a:off x="3509169" y="1866106"/>
            <a:ext cx="1136650" cy="1138238"/>
          </a:xfrm>
          <a:prstGeom prst="ellipse">
            <a:avLst/>
          </a:prstGeom>
          <a:solidFill>
            <a:schemeClr val="bg1"/>
          </a:solidFill>
          <a:ln w="38100">
            <a:solidFill>
              <a:srgbClr val="33CCCC"/>
            </a:solidFill>
            <a:round/>
            <a:headEnd/>
            <a:tailEnd/>
          </a:ln>
          <a:effectLst/>
        </p:spPr>
        <p:txBody>
          <a:bodyPr wrap="none" anchor="ctr"/>
          <a:lstStyle/>
          <a:p>
            <a:endParaRPr lang="en-US"/>
          </a:p>
        </p:txBody>
      </p:sp>
      <p:sp>
        <p:nvSpPr>
          <p:cNvPr id="235529" name="Arc 9"/>
          <p:cNvSpPr>
            <a:spLocks/>
          </p:cNvSpPr>
          <p:nvPr/>
        </p:nvSpPr>
        <p:spPr bwMode="gray">
          <a:xfrm flipH="1">
            <a:off x="3517900" y="1871663"/>
            <a:ext cx="1135063" cy="1133475"/>
          </a:xfrm>
          <a:custGeom>
            <a:avLst/>
            <a:gdLst>
              <a:gd name="G0" fmla="+- 21600 0 0"/>
              <a:gd name="G1" fmla="+- 21600 0 0"/>
              <a:gd name="G2" fmla="+- 21600 0 0"/>
              <a:gd name="T0" fmla="*/ 21600 w 43200"/>
              <a:gd name="T1" fmla="*/ 0 h 43200"/>
              <a:gd name="T2" fmla="*/ 202 w 43200"/>
              <a:gd name="T3" fmla="*/ 18653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20614"/>
                  <a:pt x="67" y="19629"/>
                  <a:pt x="201" y="18652"/>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20614"/>
                  <a:pt x="67" y="19629"/>
                  <a:pt x="201" y="18652"/>
                </a:cubicBezTo>
                <a:lnTo>
                  <a:pt x="21600" y="21600"/>
                </a:lnTo>
                <a:close/>
              </a:path>
            </a:pathLst>
          </a:custGeom>
          <a:solidFill>
            <a:srgbClr val="33CCCC"/>
          </a:solidFill>
          <a:ln w="12700">
            <a:noFill/>
            <a:round/>
            <a:headEnd/>
            <a:tailEnd/>
          </a:ln>
          <a:effectLst/>
        </p:spPr>
        <p:txBody>
          <a:bodyPr wrap="none" anchor="ctr"/>
          <a:lstStyle/>
          <a:p>
            <a:endParaRPr lang="en-US"/>
          </a:p>
        </p:txBody>
      </p:sp>
      <p:sp>
        <p:nvSpPr>
          <p:cNvPr id="235530" name="Oval 10"/>
          <p:cNvSpPr>
            <a:spLocks noChangeArrowheads="1"/>
          </p:cNvSpPr>
          <p:nvPr/>
        </p:nvSpPr>
        <p:spPr bwMode="gray">
          <a:xfrm rot="5400000">
            <a:off x="2737644" y="2186781"/>
            <a:ext cx="498475" cy="500063"/>
          </a:xfrm>
          <a:prstGeom prst="ellipse">
            <a:avLst/>
          </a:prstGeom>
          <a:solidFill>
            <a:schemeClr val="bg1"/>
          </a:solidFill>
          <a:ln w="38100">
            <a:solidFill>
              <a:srgbClr val="33CCCC"/>
            </a:solidFill>
            <a:round/>
            <a:headEnd/>
            <a:tailEnd/>
          </a:ln>
          <a:effectLst/>
        </p:spPr>
        <p:txBody>
          <a:bodyPr wrap="none" anchor="ctr"/>
          <a:lstStyle/>
          <a:p>
            <a:endParaRPr lang="en-US"/>
          </a:p>
        </p:txBody>
      </p:sp>
      <p:sp>
        <p:nvSpPr>
          <p:cNvPr id="235531" name="Arc 11"/>
          <p:cNvSpPr>
            <a:spLocks/>
          </p:cNvSpPr>
          <p:nvPr/>
        </p:nvSpPr>
        <p:spPr bwMode="gray">
          <a:xfrm flipH="1">
            <a:off x="2722563" y="2189163"/>
            <a:ext cx="249237" cy="482600"/>
          </a:xfrm>
          <a:custGeom>
            <a:avLst/>
            <a:gdLst>
              <a:gd name="G0" fmla="+- 0 0 0"/>
              <a:gd name="G1" fmla="+- 21600 0 0"/>
              <a:gd name="G2" fmla="+- 21600 0 0"/>
              <a:gd name="T0" fmla="*/ 0 w 21600"/>
              <a:gd name="T1" fmla="*/ 0 h 41908"/>
              <a:gd name="T2" fmla="*/ 7358 w 21600"/>
              <a:gd name="T3" fmla="*/ 41908 h 41908"/>
              <a:gd name="T4" fmla="*/ 0 w 21600"/>
              <a:gd name="T5" fmla="*/ 21600 h 41908"/>
            </a:gdLst>
            <a:ahLst/>
            <a:cxnLst>
              <a:cxn ang="0">
                <a:pos x="T0" y="T1"/>
              </a:cxn>
              <a:cxn ang="0">
                <a:pos x="T2" y="T3"/>
              </a:cxn>
              <a:cxn ang="0">
                <a:pos x="T4" y="T5"/>
              </a:cxn>
            </a:cxnLst>
            <a:rect l="0" t="0" r="r" b="b"/>
            <a:pathLst>
              <a:path w="21600" h="41908" fill="none" extrusionOk="0">
                <a:moveTo>
                  <a:pt x="-1" y="0"/>
                </a:moveTo>
                <a:cubicBezTo>
                  <a:pt x="11929" y="0"/>
                  <a:pt x="21600" y="9670"/>
                  <a:pt x="21600" y="21600"/>
                </a:cubicBezTo>
                <a:cubicBezTo>
                  <a:pt x="21600" y="30692"/>
                  <a:pt x="15906" y="38810"/>
                  <a:pt x="7358" y="41908"/>
                </a:cubicBezTo>
              </a:path>
              <a:path w="21600" h="41908" stroke="0" extrusionOk="0">
                <a:moveTo>
                  <a:pt x="-1" y="0"/>
                </a:moveTo>
                <a:cubicBezTo>
                  <a:pt x="11929" y="0"/>
                  <a:pt x="21600" y="9670"/>
                  <a:pt x="21600" y="21600"/>
                </a:cubicBezTo>
                <a:cubicBezTo>
                  <a:pt x="21600" y="30692"/>
                  <a:pt x="15906" y="38810"/>
                  <a:pt x="7358" y="41908"/>
                </a:cubicBezTo>
                <a:lnTo>
                  <a:pt x="0" y="21600"/>
                </a:lnTo>
                <a:close/>
              </a:path>
            </a:pathLst>
          </a:custGeom>
          <a:solidFill>
            <a:srgbClr val="33CCCC"/>
          </a:solidFill>
          <a:ln w="12700">
            <a:noFill/>
            <a:round/>
            <a:headEnd/>
            <a:tailEnd/>
          </a:ln>
          <a:effectLst/>
        </p:spPr>
        <p:txBody>
          <a:bodyPr wrap="none" anchor="ctr"/>
          <a:lstStyle/>
          <a:p>
            <a:endParaRPr lang="en-US"/>
          </a:p>
        </p:txBody>
      </p:sp>
      <p:sp>
        <p:nvSpPr>
          <p:cNvPr id="235532" name="Text Box 12"/>
          <p:cNvSpPr txBox="1">
            <a:spLocks noChangeArrowheads="1"/>
          </p:cNvSpPr>
          <p:nvPr/>
        </p:nvSpPr>
        <p:spPr bwMode="auto">
          <a:xfrm>
            <a:off x="403225" y="1455738"/>
            <a:ext cx="646113" cy="336550"/>
          </a:xfrm>
          <a:prstGeom prst="rect">
            <a:avLst/>
          </a:prstGeom>
          <a:noFill/>
          <a:ln w="12700">
            <a:noFill/>
            <a:miter lim="800000"/>
            <a:headEnd/>
            <a:tailEnd/>
          </a:ln>
          <a:effectLst/>
        </p:spPr>
        <p:txBody>
          <a:bodyPr wrap="none">
            <a:spAutoFit/>
          </a:bodyPr>
          <a:lstStyle/>
          <a:p>
            <a:pPr algn="ctr"/>
            <a:r>
              <a:rPr lang="en-US" sz="1600" b="0">
                <a:solidFill>
                  <a:schemeClr val="tx1"/>
                </a:solidFill>
              </a:rPr>
              <a:t>Vol 1</a:t>
            </a:r>
          </a:p>
        </p:txBody>
      </p:sp>
      <p:sp>
        <p:nvSpPr>
          <p:cNvPr id="235533" name="Text Box 13"/>
          <p:cNvSpPr txBox="1">
            <a:spLocks noChangeArrowheads="1"/>
          </p:cNvSpPr>
          <p:nvPr/>
        </p:nvSpPr>
        <p:spPr bwMode="auto">
          <a:xfrm>
            <a:off x="1600200" y="1455738"/>
            <a:ext cx="646113" cy="336550"/>
          </a:xfrm>
          <a:prstGeom prst="rect">
            <a:avLst/>
          </a:prstGeom>
          <a:noFill/>
          <a:ln w="12700">
            <a:noFill/>
            <a:miter lim="800000"/>
            <a:headEnd/>
            <a:tailEnd/>
          </a:ln>
          <a:effectLst/>
        </p:spPr>
        <p:txBody>
          <a:bodyPr wrap="none">
            <a:spAutoFit/>
          </a:bodyPr>
          <a:lstStyle/>
          <a:p>
            <a:pPr algn="ctr"/>
            <a:r>
              <a:rPr lang="en-US" sz="1600" b="0">
                <a:solidFill>
                  <a:schemeClr val="tx1"/>
                </a:solidFill>
              </a:rPr>
              <a:t>Vol 2</a:t>
            </a:r>
          </a:p>
        </p:txBody>
      </p:sp>
      <p:sp>
        <p:nvSpPr>
          <p:cNvPr id="235534" name="Text Box 14"/>
          <p:cNvSpPr txBox="1">
            <a:spLocks noChangeArrowheads="1"/>
          </p:cNvSpPr>
          <p:nvPr/>
        </p:nvSpPr>
        <p:spPr bwMode="auto">
          <a:xfrm>
            <a:off x="2660650" y="1455738"/>
            <a:ext cx="646113" cy="336550"/>
          </a:xfrm>
          <a:prstGeom prst="rect">
            <a:avLst/>
          </a:prstGeom>
          <a:noFill/>
          <a:ln w="12700">
            <a:noFill/>
            <a:miter lim="800000"/>
            <a:headEnd/>
            <a:tailEnd/>
          </a:ln>
          <a:effectLst/>
        </p:spPr>
        <p:txBody>
          <a:bodyPr wrap="none">
            <a:spAutoFit/>
          </a:bodyPr>
          <a:lstStyle/>
          <a:p>
            <a:pPr algn="ctr"/>
            <a:r>
              <a:rPr lang="en-US" sz="1600" b="0">
                <a:solidFill>
                  <a:schemeClr val="tx1"/>
                </a:solidFill>
              </a:rPr>
              <a:t>Vol 3</a:t>
            </a:r>
          </a:p>
        </p:txBody>
      </p:sp>
      <p:sp>
        <p:nvSpPr>
          <p:cNvPr id="235535" name="Text Box 15"/>
          <p:cNvSpPr txBox="1">
            <a:spLocks noChangeArrowheads="1"/>
          </p:cNvSpPr>
          <p:nvPr/>
        </p:nvSpPr>
        <p:spPr bwMode="auto">
          <a:xfrm>
            <a:off x="3730625" y="1455738"/>
            <a:ext cx="646113" cy="336550"/>
          </a:xfrm>
          <a:prstGeom prst="rect">
            <a:avLst/>
          </a:prstGeom>
          <a:noFill/>
          <a:ln w="12700">
            <a:noFill/>
            <a:miter lim="800000"/>
            <a:headEnd/>
            <a:tailEnd/>
          </a:ln>
          <a:effectLst/>
        </p:spPr>
        <p:txBody>
          <a:bodyPr wrap="none">
            <a:spAutoFit/>
          </a:bodyPr>
          <a:lstStyle/>
          <a:p>
            <a:pPr algn="ctr"/>
            <a:r>
              <a:rPr lang="en-US" sz="1600" b="0">
                <a:solidFill>
                  <a:schemeClr val="tx1"/>
                </a:solidFill>
              </a:rPr>
              <a:t>Vol 4</a:t>
            </a:r>
          </a:p>
        </p:txBody>
      </p:sp>
      <p:grpSp>
        <p:nvGrpSpPr>
          <p:cNvPr id="2" name="Group 16"/>
          <p:cNvGrpSpPr>
            <a:grpSpLocks/>
          </p:cNvGrpSpPr>
          <p:nvPr/>
        </p:nvGrpSpPr>
        <p:grpSpPr bwMode="auto">
          <a:xfrm>
            <a:off x="652463" y="3475038"/>
            <a:ext cx="8328025" cy="2992437"/>
            <a:chOff x="411" y="2189"/>
            <a:chExt cx="5246" cy="1885"/>
          </a:xfrm>
        </p:grpSpPr>
        <p:sp>
          <p:nvSpPr>
            <p:cNvPr id="235537" name="Text Box 17"/>
            <p:cNvSpPr txBox="1">
              <a:spLocks noChangeArrowheads="1"/>
            </p:cNvSpPr>
            <p:nvPr/>
          </p:nvSpPr>
          <p:spPr bwMode="auto">
            <a:xfrm>
              <a:off x="3132" y="2450"/>
              <a:ext cx="2525" cy="1438"/>
            </a:xfrm>
            <a:prstGeom prst="rect">
              <a:avLst/>
            </a:prstGeom>
            <a:noFill/>
            <a:ln w="9525">
              <a:noFill/>
              <a:miter lim="800000"/>
              <a:headEnd/>
              <a:tailEnd/>
            </a:ln>
            <a:effectLst/>
          </p:spPr>
          <p:txBody>
            <a:bodyPr>
              <a:spAutoFit/>
            </a:bodyPr>
            <a:lstStyle/>
            <a:p>
              <a:pPr marL="457200" indent="-457200" defTabSz="1025525" eaLnBrk="0" hangingPunct="0">
                <a:buFont typeface="Webdings" pitchFamily="18" charset="2"/>
                <a:buNone/>
              </a:pPr>
              <a:r>
                <a:rPr lang="en-US" sz="2400">
                  <a:solidFill>
                    <a:schemeClr val="hlink"/>
                  </a:solidFill>
                </a:rPr>
                <a:t>FlexVol volumes</a:t>
              </a:r>
            </a:p>
            <a:p>
              <a:pPr marL="457200" indent="-457200" defTabSz="1025525" eaLnBrk="0" hangingPunct="0">
                <a:buFont typeface="Webdings" pitchFamily="18" charset="2"/>
                <a:buChar char="4"/>
              </a:pPr>
              <a:r>
                <a:rPr lang="en-US" sz="2400">
                  <a:solidFill>
                    <a:schemeClr val="tx1"/>
                  </a:solidFill>
                </a:rPr>
                <a:t>No preallocation of free space</a:t>
              </a:r>
            </a:p>
            <a:p>
              <a:pPr marL="457200" indent="-457200" defTabSz="1025525" eaLnBrk="0" hangingPunct="0">
                <a:buFont typeface="Webdings" pitchFamily="18" charset="2"/>
                <a:buChar char="4"/>
              </a:pPr>
              <a:r>
                <a:rPr lang="en-US" sz="2400">
                  <a:solidFill>
                    <a:schemeClr val="tx1"/>
                  </a:solidFill>
                </a:rPr>
                <a:t>Free space available for use by other or new volumes</a:t>
              </a:r>
            </a:p>
          </p:txBody>
        </p:sp>
        <p:grpSp>
          <p:nvGrpSpPr>
            <p:cNvPr id="3" name="Group 18"/>
            <p:cNvGrpSpPr>
              <a:grpSpLocks/>
            </p:cNvGrpSpPr>
            <p:nvPr/>
          </p:nvGrpSpPr>
          <p:grpSpPr bwMode="auto">
            <a:xfrm>
              <a:off x="411" y="2189"/>
              <a:ext cx="2193" cy="1885"/>
              <a:chOff x="244" y="2109"/>
              <a:chExt cx="2193" cy="1885"/>
            </a:xfrm>
          </p:grpSpPr>
          <p:sp>
            <p:nvSpPr>
              <p:cNvPr id="235539" name="Oval 19"/>
              <p:cNvSpPr>
                <a:spLocks noChangeArrowheads="1"/>
              </p:cNvSpPr>
              <p:nvPr/>
            </p:nvSpPr>
            <p:spPr bwMode="gray">
              <a:xfrm rot="5400000">
                <a:off x="660" y="2217"/>
                <a:ext cx="1768" cy="1786"/>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grpSp>
            <p:nvGrpSpPr>
              <p:cNvPr id="4" name="Group 20"/>
              <p:cNvGrpSpPr>
                <a:grpSpLocks/>
              </p:cNvGrpSpPr>
              <p:nvPr/>
            </p:nvGrpSpPr>
            <p:grpSpPr bwMode="auto">
              <a:xfrm rot="-501398">
                <a:off x="657" y="2230"/>
                <a:ext cx="1780" cy="1762"/>
                <a:chOff x="657" y="2230"/>
                <a:chExt cx="1780" cy="1762"/>
              </a:xfrm>
            </p:grpSpPr>
            <p:sp>
              <p:nvSpPr>
                <p:cNvPr id="235541" name="Arc 21"/>
                <p:cNvSpPr>
                  <a:spLocks/>
                </p:cNvSpPr>
                <p:nvPr/>
              </p:nvSpPr>
              <p:spPr bwMode="gray">
                <a:xfrm>
                  <a:off x="1224" y="2230"/>
                  <a:ext cx="1213" cy="1762"/>
                </a:xfrm>
                <a:custGeom>
                  <a:avLst/>
                  <a:gdLst>
                    <a:gd name="G0" fmla="+- 8134 0 0"/>
                    <a:gd name="G1" fmla="+- 21600 0 0"/>
                    <a:gd name="G2" fmla="+- 21600 0 0"/>
                    <a:gd name="T0" fmla="*/ 8134 w 29734"/>
                    <a:gd name="T1" fmla="*/ 0 h 43200"/>
                    <a:gd name="T2" fmla="*/ 0 w 29734"/>
                    <a:gd name="T3" fmla="*/ 41610 h 43200"/>
                    <a:gd name="T4" fmla="*/ 8134 w 29734"/>
                    <a:gd name="T5" fmla="*/ 21600 h 43200"/>
                  </a:gdLst>
                  <a:ahLst/>
                  <a:cxnLst>
                    <a:cxn ang="0">
                      <a:pos x="T0" y="T1"/>
                    </a:cxn>
                    <a:cxn ang="0">
                      <a:pos x="T2" y="T3"/>
                    </a:cxn>
                    <a:cxn ang="0">
                      <a:pos x="T4" y="T5"/>
                    </a:cxn>
                  </a:cxnLst>
                  <a:rect l="0" t="0" r="r" b="b"/>
                  <a:pathLst>
                    <a:path w="29734" h="43200" fill="none" extrusionOk="0">
                      <a:moveTo>
                        <a:pt x="8133" y="0"/>
                      </a:moveTo>
                      <a:cubicBezTo>
                        <a:pt x="20063" y="0"/>
                        <a:pt x="29734" y="9670"/>
                        <a:pt x="29734" y="21600"/>
                      </a:cubicBezTo>
                      <a:cubicBezTo>
                        <a:pt x="29734" y="33529"/>
                        <a:pt x="20063" y="43200"/>
                        <a:pt x="8134" y="43200"/>
                      </a:cubicBezTo>
                      <a:cubicBezTo>
                        <a:pt x="5345" y="43200"/>
                        <a:pt x="2583" y="42660"/>
                        <a:pt x="0" y="41609"/>
                      </a:cubicBezTo>
                    </a:path>
                    <a:path w="29734" h="43200" stroke="0" extrusionOk="0">
                      <a:moveTo>
                        <a:pt x="8133" y="0"/>
                      </a:moveTo>
                      <a:cubicBezTo>
                        <a:pt x="20063" y="0"/>
                        <a:pt x="29734" y="9670"/>
                        <a:pt x="29734" y="21600"/>
                      </a:cubicBezTo>
                      <a:cubicBezTo>
                        <a:pt x="29734" y="33529"/>
                        <a:pt x="20063" y="43200"/>
                        <a:pt x="8134" y="43200"/>
                      </a:cubicBezTo>
                      <a:cubicBezTo>
                        <a:pt x="5345" y="43200"/>
                        <a:pt x="2583" y="42660"/>
                        <a:pt x="0" y="41609"/>
                      </a:cubicBezTo>
                      <a:lnTo>
                        <a:pt x="8134" y="21600"/>
                      </a:lnTo>
                      <a:close/>
                    </a:path>
                  </a:pathLst>
                </a:custGeom>
                <a:solidFill>
                  <a:schemeClr val="bg1"/>
                </a:solidFill>
                <a:ln w="28575">
                  <a:solidFill>
                    <a:srgbClr val="1E7C7A"/>
                  </a:solidFill>
                  <a:round/>
                  <a:headEnd/>
                  <a:tailEnd/>
                </a:ln>
                <a:effectLst/>
              </p:spPr>
              <p:txBody>
                <a:bodyPr wrap="none" anchor="ctr"/>
                <a:lstStyle/>
                <a:p>
                  <a:endParaRPr lang="en-US"/>
                </a:p>
              </p:txBody>
            </p:sp>
            <p:sp>
              <p:nvSpPr>
                <p:cNvPr id="235542" name="Line 22"/>
                <p:cNvSpPr>
                  <a:spLocks noChangeShapeType="1"/>
                </p:cNvSpPr>
                <p:nvPr/>
              </p:nvSpPr>
              <p:spPr bwMode="gray">
                <a:xfrm flipH="1" flipV="1">
                  <a:off x="1094" y="2350"/>
                  <a:ext cx="461" cy="760"/>
                </a:xfrm>
                <a:prstGeom prst="line">
                  <a:avLst/>
                </a:prstGeom>
                <a:noFill/>
                <a:ln w="12700">
                  <a:solidFill>
                    <a:schemeClr val="bg1"/>
                  </a:solidFill>
                  <a:round/>
                  <a:headEnd/>
                  <a:tailEnd/>
                </a:ln>
                <a:effectLst/>
              </p:spPr>
              <p:txBody>
                <a:bodyPr wrap="none" anchor="ctr"/>
                <a:lstStyle/>
                <a:p>
                  <a:endParaRPr lang="en-US"/>
                </a:p>
              </p:txBody>
            </p:sp>
            <p:sp>
              <p:nvSpPr>
                <p:cNvPr id="235543" name="Line 23"/>
                <p:cNvSpPr>
                  <a:spLocks noChangeShapeType="1"/>
                </p:cNvSpPr>
                <p:nvPr/>
              </p:nvSpPr>
              <p:spPr bwMode="gray">
                <a:xfrm flipH="1" flipV="1">
                  <a:off x="657" y="3081"/>
                  <a:ext cx="898" cy="29"/>
                </a:xfrm>
                <a:prstGeom prst="line">
                  <a:avLst/>
                </a:prstGeom>
                <a:noFill/>
                <a:ln w="12700">
                  <a:solidFill>
                    <a:schemeClr val="bg1"/>
                  </a:solidFill>
                  <a:round/>
                  <a:headEnd/>
                  <a:tailEnd/>
                </a:ln>
                <a:effectLst/>
              </p:spPr>
              <p:txBody>
                <a:bodyPr wrap="none" anchor="ctr"/>
                <a:lstStyle/>
                <a:p>
                  <a:endParaRPr lang="en-US"/>
                </a:p>
              </p:txBody>
            </p:sp>
            <p:sp>
              <p:nvSpPr>
                <p:cNvPr id="235544" name="Line 24"/>
                <p:cNvSpPr>
                  <a:spLocks noChangeShapeType="1"/>
                </p:cNvSpPr>
                <p:nvPr/>
              </p:nvSpPr>
              <p:spPr bwMode="gray">
                <a:xfrm flipH="1">
                  <a:off x="691" y="3109"/>
                  <a:ext cx="864" cy="237"/>
                </a:xfrm>
                <a:prstGeom prst="line">
                  <a:avLst/>
                </a:prstGeom>
                <a:noFill/>
                <a:ln w="12700">
                  <a:solidFill>
                    <a:schemeClr val="bg1"/>
                  </a:solidFill>
                  <a:round/>
                  <a:headEnd/>
                  <a:tailEnd/>
                </a:ln>
                <a:effectLst/>
              </p:spPr>
              <p:txBody>
                <a:bodyPr wrap="none" anchor="ctr"/>
                <a:lstStyle/>
                <a:p>
                  <a:endParaRPr lang="en-US"/>
                </a:p>
              </p:txBody>
            </p:sp>
          </p:grpSp>
          <p:sp>
            <p:nvSpPr>
              <p:cNvPr id="235545" name="Text Box 25"/>
              <p:cNvSpPr txBox="1">
                <a:spLocks noChangeArrowheads="1"/>
              </p:cNvSpPr>
              <p:nvPr/>
            </p:nvSpPr>
            <p:spPr bwMode="gray">
              <a:xfrm>
                <a:off x="739" y="2109"/>
                <a:ext cx="407" cy="212"/>
              </a:xfrm>
              <a:prstGeom prst="rect">
                <a:avLst/>
              </a:prstGeom>
              <a:noFill/>
              <a:ln w="12700">
                <a:noFill/>
                <a:miter lim="800000"/>
                <a:headEnd/>
                <a:tailEnd/>
              </a:ln>
              <a:effectLst/>
            </p:spPr>
            <p:txBody>
              <a:bodyPr wrap="none">
                <a:spAutoFit/>
              </a:bodyPr>
              <a:lstStyle/>
              <a:p>
                <a:pPr algn="ctr"/>
                <a:r>
                  <a:rPr lang="en-US" sz="1600" b="0">
                    <a:solidFill>
                      <a:schemeClr val="tx1"/>
                    </a:solidFill>
                  </a:rPr>
                  <a:t>Vol 1</a:t>
                </a:r>
              </a:p>
            </p:txBody>
          </p:sp>
          <p:sp>
            <p:nvSpPr>
              <p:cNvPr id="235546" name="Text Box 26"/>
              <p:cNvSpPr txBox="1">
                <a:spLocks noChangeArrowheads="1"/>
              </p:cNvSpPr>
              <p:nvPr/>
            </p:nvSpPr>
            <p:spPr bwMode="gray">
              <a:xfrm>
                <a:off x="295" y="2651"/>
                <a:ext cx="407" cy="212"/>
              </a:xfrm>
              <a:prstGeom prst="rect">
                <a:avLst/>
              </a:prstGeom>
              <a:noFill/>
              <a:ln w="12700">
                <a:noFill/>
                <a:miter lim="800000"/>
                <a:headEnd/>
                <a:tailEnd/>
              </a:ln>
              <a:effectLst/>
            </p:spPr>
            <p:txBody>
              <a:bodyPr wrap="none">
                <a:spAutoFit/>
              </a:bodyPr>
              <a:lstStyle/>
              <a:p>
                <a:pPr algn="ctr"/>
                <a:r>
                  <a:rPr lang="en-US" sz="1600" b="0">
                    <a:solidFill>
                      <a:schemeClr val="tx1"/>
                    </a:solidFill>
                  </a:rPr>
                  <a:t>Vol 2</a:t>
                </a:r>
              </a:p>
            </p:txBody>
          </p:sp>
          <p:sp>
            <p:nvSpPr>
              <p:cNvPr id="235547" name="Text Box 27"/>
              <p:cNvSpPr txBox="1">
                <a:spLocks noChangeArrowheads="1"/>
              </p:cNvSpPr>
              <p:nvPr/>
            </p:nvSpPr>
            <p:spPr bwMode="gray">
              <a:xfrm>
                <a:off x="244" y="3273"/>
                <a:ext cx="407" cy="212"/>
              </a:xfrm>
              <a:prstGeom prst="rect">
                <a:avLst/>
              </a:prstGeom>
              <a:noFill/>
              <a:ln w="12700">
                <a:noFill/>
                <a:miter lim="800000"/>
                <a:headEnd/>
                <a:tailEnd/>
              </a:ln>
              <a:effectLst/>
            </p:spPr>
            <p:txBody>
              <a:bodyPr wrap="none">
                <a:spAutoFit/>
              </a:bodyPr>
              <a:lstStyle/>
              <a:p>
                <a:pPr algn="ctr"/>
                <a:r>
                  <a:rPr lang="en-US" sz="1600" b="0">
                    <a:solidFill>
                      <a:schemeClr val="tx1"/>
                    </a:solidFill>
                  </a:rPr>
                  <a:t>Vol 3</a:t>
                </a:r>
              </a:p>
            </p:txBody>
          </p:sp>
          <p:sp>
            <p:nvSpPr>
              <p:cNvPr id="235548" name="Text Box 28"/>
              <p:cNvSpPr txBox="1">
                <a:spLocks noChangeArrowheads="1"/>
              </p:cNvSpPr>
              <p:nvPr/>
            </p:nvSpPr>
            <p:spPr bwMode="gray">
              <a:xfrm>
                <a:off x="571" y="3768"/>
                <a:ext cx="407" cy="212"/>
              </a:xfrm>
              <a:prstGeom prst="rect">
                <a:avLst/>
              </a:prstGeom>
              <a:noFill/>
              <a:ln w="12700">
                <a:noFill/>
                <a:miter lim="800000"/>
                <a:headEnd/>
                <a:tailEnd/>
              </a:ln>
              <a:effectLst/>
            </p:spPr>
            <p:txBody>
              <a:bodyPr wrap="none">
                <a:spAutoFit/>
              </a:bodyPr>
              <a:lstStyle/>
              <a:p>
                <a:pPr algn="ctr"/>
                <a:r>
                  <a:rPr lang="en-US" sz="1600" b="0">
                    <a:solidFill>
                      <a:schemeClr val="tx1"/>
                    </a:solidFill>
                  </a:rPr>
                  <a:t>Vol 4</a:t>
                </a:r>
              </a:p>
            </p:txBody>
          </p:sp>
          <p:sp>
            <p:nvSpPr>
              <p:cNvPr id="235549" name="Text Box 29"/>
              <p:cNvSpPr txBox="1">
                <a:spLocks noChangeArrowheads="1"/>
              </p:cNvSpPr>
              <p:nvPr/>
            </p:nvSpPr>
            <p:spPr bwMode="gray">
              <a:xfrm>
                <a:off x="1767" y="3030"/>
                <a:ext cx="379" cy="212"/>
              </a:xfrm>
              <a:prstGeom prst="rect">
                <a:avLst/>
              </a:prstGeom>
              <a:noFill/>
              <a:ln w="12700">
                <a:noFill/>
                <a:miter lim="800000"/>
                <a:headEnd/>
                <a:tailEnd/>
              </a:ln>
              <a:effectLst/>
            </p:spPr>
            <p:txBody>
              <a:bodyPr wrap="none">
                <a:spAutoFit/>
              </a:bodyPr>
              <a:lstStyle/>
              <a:p>
                <a:pPr algn="ctr"/>
                <a:r>
                  <a:rPr lang="en-US" sz="1600" b="0">
                    <a:solidFill>
                      <a:schemeClr val="tx1"/>
                    </a:solidFill>
                  </a:rPr>
                  <a:t>Free</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normAutofit fontScale="90000"/>
          </a:bodyPr>
          <a:lstStyle/>
          <a:p>
            <a:r>
              <a:rPr lang="en-US"/>
              <a:t>Before: Large Enterprise SW Developer</a:t>
            </a:r>
          </a:p>
        </p:txBody>
      </p:sp>
      <p:sp>
        <p:nvSpPr>
          <p:cNvPr id="209924" name="Text Box 4"/>
          <p:cNvSpPr txBox="1">
            <a:spLocks noChangeArrowheads="1"/>
          </p:cNvSpPr>
          <p:nvPr/>
        </p:nvSpPr>
        <p:spPr bwMode="auto">
          <a:xfrm>
            <a:off x="601663" y="1408113"/>
            <a:ext cx="1257300" cy="336550"/>
          </a:xfrm>
          <a:prstGeom prst="rect">
            <a:avLst/>
          </a:prstGeom>
          <a:noFill/>
          <a:ln w="12700">
            <a:noFill/>
            <a:miter lim="800000"/>
            <a:headEnd/>
            <a:tailEnd/>
          </a:ln>
          <a:effectLst/>
        </p:spPr>
        <p:txBody>
          <a:bodyPr wrap="none">
            <a:spAutoFit/>
          </a:bodyPr>
          <a:lstStyle/>
          <a:p>
            <a:pPr algn="ctr"/>
            <a:r>
              <a:rPr lang="en-US" sz="1600">
                <a:solidFill>
                  <a:schemeClr val="tx1"/>
                </a:solidFill>
              </a:rPr>
              <a:t>Production</a:t>
            </a:r>
          </a:p>
        </p:txBody>
      </p:sp>
      <p:grpSp>
        <p:nvGrpSpPr>
          <p:cNvPr id="2" name="Group 5"/>
          <p:cNvGrpSpPr>
            <a:grpSpLocks/>
          </p:cNvGrpSpPr>
          <p:nvPr/>
        </p:nvGrpSpPr>
        <p:grpSpPr bwMode="auto">
          <a:xfrm>
            <a:off x="687388" y="1758950"/>
            <a:ext cx="1071562" cy="995363"/>
            <a:chOff x="305" y="1131"/>
            <a:chExt cx="675" cy="627"/>
          </a:xfrm>
        </p:grpSpPr>
        <p:sp>
          <p:nvSpPr>
            <p:cNvPr id="209926" name="Oval 6"/>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27" name="Rectangle 7"/>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209928" name="Oval 8"/>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209929" name="Line 9"/>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209930" name="Line 10"/>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209931" name="Oval 11"/>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32" name="Rectangle 12"/>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209933" name="Line 13"/>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209934" name="Oval 14"/>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35" name="Line 15"/>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grpSp>
        <p:nvGrpSpPr>
          <p:cNvPr id="3" name="Group 16"/>
          <p:cNvGrpSpPr>
            <a:grpSpLocks/>
          </p:cNvGrpSpPr>
          <p:nvPr/>
        </p:nvGrpSpPr>
        <p:grpSpPr bwMode="auto">
          <a:xfrm>
            <a:off x="1757363" y="1758950"/>
            <a:ext cx="2370137" cy="1295400"/>
            <a:chOff x="846" y="1131"/>
            <a:chExt cx="1493" cy="816"/>
          </a:xfrm>
        </p:grpSpPr>
        <p:sp>
          <p:nvSpPr>
            <p:cNvPr id="209937" name="Text Box 17"/>
            <p:cNvSpPr txBox="1">
              <a:spLocks noChangeArrowheads="1"/>
            </p:cNvSpPr>
            <p:nvPr/>
          </p:nvSpPr>
          <p:spPr bwMode="auto">
            <a:xfrm>
              <a:off x="1348" y="1735"/>
              <a:ext cx="991" cy="212"/>
            </a:xfrm>
            <a:prstGeom prst="rect">
              <a:avLst/>
            </a:prstGeom>
            <a:noFill/>
            <a:ln w="12700">
              <a:noFill/>
              <a:miter lim="800000"/>
              <a:headEnd/>
              <a:tailEnd/>
            </a:ln>
            <a:effectLst/>
          </p:spPr>
          <p:txBody>
            <a:bodyPr wrap="none">
              <a:spAutoFit/>
            </a:bodyPr>
            <a:lstStyle/>
            <a:p>
              <a:pPr algn="ctr"/>
              <a:r>
                <a:rPr lang="en-US" sz="1600">
                  <a:solidFill>
                    <a:schemeClr val="tx1"/>
                  </a:solidFill>
                </a:rPr>
                <a:t>Mirrored Copy</a:t>
              </a:r>
            </a:p>
          </p:txBody>
        </p:sp>
        <p:grpSp>
          <p:nvGrpSpPr>
            <p:cNvPr id="4" name="Group 18"/>
            <p:cNvGrpSpPr>
              <a:grpSpLocks/>
            </p:cNvGrpSpPr>
            <p:nvPr/>
          </p:nvGrpSpPr>
          <p:grpSpPr bwMode="auto">
            <a:xfrm>
              <a:off x="846" y="1131"/>
              <a:ext cx="1335" cy="627"/>
              <a:chOff x="846" y="1131"/>
              <a:chExt cx="1335" cy="627"/>
            </a:xfrm>
          </p:grpSpPr>
          <p:grpSp>
            <p:nvGrpSpPr>
              <p:cNvPr id="5" name="Group 19"/>
              <p:cNvGrpSpPr>
                <a:grpSpLocks/>
              </p:cNvGrpSpPr>
              <p:nvPr/>
            </p:nvGrpSpPr>
            <p:grpSpPr bwMode="auto">
              <a:xfrm>
                <a:off x="1506" y="1131"/>
                <a:ext cx="675" cy="627"/>
                <a:chOff x="305" y="1131"/>
                <a:chExt cx="675" cy="627"/>
              </a:xfrm>
            </p:grpSpPr>
            <p:sp>
              <p:nvSpPr>
                <p:cNvPr id="209940" name="Oval 20"/>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41" name="Rectangle 21"/>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209942" name="Oval 22"/>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209943" name="Line 23"/>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209944" name="Line 24"/>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209945" name="Oval 25"/>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46" name="Rectangle 26"/>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209947" name="Line 27"/>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209948" name="Oval 28"/>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49" name="Line 29"/>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cxnSp>
            <p:nvCxnSpPr>
              <p:cNvPr id="209950" name="AutoShape 30"/>
              <p:cNvCxnSpPr>
                <a:cxnSpLocks noChangeShapeType="1"/>
                <a:stCxn id="209929" idx="0"/>
                <a:endCxn id="209944" idx="0"/>
              </p:cNvCxnSpPr>
              <p:nvPr/>
            </p:nvCxnSpPr>
            <p:spPr bwMode="auto">
              <a:xfrm>
                <a:off x="846" y="1384"/>
                <a:ext cx="663" cy="3"/>
              </a:xfrm>
              <a:prstGeom prst="straightConnector1">
                <a:avLst/>
              </a:prstGeom>
              <a:noFill/>
              <a:ln w="28575">
                <a:solidFill>
                  <a:srgbClr val="485C9C"/>
                </a:solidFill>
                <a:round/>
                <a:headEnd type="triangle" w="med" len="med"/>
                <a:tailEnd type="triangle" w="med" len="med"/>
              </a:ln>
              <a:effectLst/>
            </p:spPr>
          </p:cxnSp>
        </p:grpSp>
      </p:grpSp>
      <p:grpSp>
        <p:nvGrpSpPr>
          <p:cNvPr id="6" name="Group 31"/>
          <p:cNvGrpSpPr>
            <a:grpSpLocks/>
          </p:cNvGrpSpPr>
          <p:nvPr/>
        </p:nvGrpSpPr>
        <p:grpSpPr bwMode="auto">
          <a:xfrm>
            <a:off x="703263" y="2754313"/>
            <a:ext cx="1071562" cy="3400425"/>
            <a:chOff x="182" y="1758"/>
            <a:chExt cx="675" cy="2142"/>
          </a:xfrm>
        </p:grpSpPr>
        <p:sp>
          <p:nvSpPr>
            <p:cNvPr id="209952" name="Text Box 32"/>
            <p:cNvSpPr txBox="1">
              <a:spLocks noChangeArrowheads="1"/>
            </p:cNvSpPr>
            <p:nvPr/>
          </p:nvSpPr>
          <p:spPr bwMode="auto">
            <a:xfrm>
              <a:off x="270" y="3688"/>
              <a:ext cx="486" cy="212"/>
            </a:xfrm>
            <a:prstGeom prst="rect">
              <a:avLst/>
            </a:prstGeom>
            <a:noFill/>
            <a:ln w="12700">
              <a:noFill/>
              <a:miter lim="800000"/>
              <a:headEnd/>
              <a:tailEnd/>
            </a:ln>
            <a:effectLst/>
          </p:spPr>
          <p:txBody>
            <a:bodyPr wrap="none">
              <a:spAutoFit/>
            </a:bodyPr>
            <a:lstStyle/>
            <a:p>
              <a:pPr algn="ctr"/>
              <a:r>
                <a:rPr lang="en-US" sz="1600">
                  <a:solidFill>
                    <a:schemeClr val="tx1"/>
                  </a:solidFill>
                </a:rPr>
                <a:t>Test 1</a:t>
              </a:r>
            </a:p>
          </p:txBody>
        </p:sp>
        <p:grpSp>
          <p:nvGrpSpPr>
            <p:cNvPr id="7" name="Group 33"/>
            <p:cNvGrpSpPr>
              <a:grpSpLocks/>
            </p:cNvGrpSpPr>
            <p:nvPr/>
          </p:nvGrpSpPr>
          <p:grpSpPr bwMode="auto">
            <a:xfrm>
              <a:off x="182" y="1758"/>
              <a:ext cx="675" cy="1944"/>
              <a:chOff x="182" y="1758"/>
              <a:chExt cx="675" cy="1944"/>
            </a:xfrm>
          </p:grpSpPr>
          <p:grpSp>
            <p:nvGrpSpPr>
              <p:cNvPr id="8" name="Group 34"/>
              <p:cNvGrpSpPr>
                <a:grpSpLocks/>
              </p:cNvGrpSpPr>
              <p:nvPr/>
            </p:nvGrpSpPr>
            <p:grpSpPr bwMode="auto">
              <a:xfrm>
                <a:off x="182" y="3075"/>
                <a:ext cx="675" cy="627"/>
                <a:chOff x="305" y="1131"/>
                <a:chExt cx="675" cy="627"/>
              </a:xfrm>
            </p:grpSpPr>
            <p:sp>
              <p:nvSpPr>
                <p:cNvPr id="209955" name="Oval 35"/>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56" name="Rectangle 36"/>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209957" name="Oval 37"/>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209958" name="Line 38"/>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209959" name="Line 39"/>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209960" name="Oval 40"/>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61" name="Rectangle 41"/>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209962" name="Line 42"/>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209963" name="Oval 43"/>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64" name="Line 44"/>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cxnSp>
            <p:nvCxnSpPr>
              <p:cNvPr id="209965" name="AutoShape 45"/>
              <p:cNvCxnSpPr>
                <a:cxnSpLocks noChangeShapeType="1"/>
                <a:stCxn id="209926" idx="4"/>
                <a:endCxn id="209963" idx="0"/>
              </p:cNvCxnSpPr>
              <p:nvPr/>
            </p:nvCxnSpPr>
            <p:spPr bwMode="auto">
              <a:xfrm>
                <a:off x="510" y="1758"/>
                <a:ext cx="10" cy="1317"/>
              </a:xfrm>
              <a:prstGeom prst="straightConnector1">
                <a:avLst/>
              </a:prstGeom>
              <a:noFill/>
              <a:ln w="28575">
                <a:solidFill>
                  <a:srgbClr val="485C9C"/>
                </a:solidFill>
                <a:round/>
                <a:headEnd/>
                <a:tailEnd type="triangle" w="med" len="med"/>
              </a:ln>
              <a:effectLst/>
            </p:spPr>
          </p:cxnSp>
        </p:grpSp>
      </p:grpSp>
      <p:grpSp>
        <p:nvGrpSpPr>
          <p:cNvPr id="9" name="Group 46"/>
          <p:cNvGrpSpPr>
            <a:grpSpLocks/>
          </p:cNvGrpSpPr>
          <p:nvPr/>
        </p:nvGrpSpPr>
        <p:grpSpPr bwMode="auto">
          <a:xfrm>
            <a:off x="1223963" y="2754313"/>
            <a:ext cx="3740150" cy="2028825"/>
            <a:chOff x="510" y="1758"/>
            <a:chExt cx="2356" cy="1278"/>
          </a:xfrm>
        </p:grpSpPr>
        <p:sp>
          <p:nvSpPr>
            <p:cNvPr id="209967" name="Text Box 47"/>
            <p:cNvSpPr txBox="1">
              <a:spLocks noChangeArrowheads="1"/>
            </p:cNvSpPr>
            <p:nvPr/>
          </p:nvSpPr>
          <p:spPr bwMode="auto">
            <a:xfrm>
              <a:off x="1963" y="2387"/>
              <a:ext cx="260" cy="231"/>
            </a:xfrm>
            <a:prstGeom prst="rect">
              <a:avLst/>
            </a:prstGeom>
            <a:noFill/>
            <a:ln w="9525">
              <a:noFill/>
              <a:miter lim="800000"/>
              <a:headEnd/>
              <a:tailEnd/>
            </a:ln>
            <a:effectLst/>
          </p:spPr>
          <p:txBody>
            <a:bodyPr wrap="none">
              <a:spAutoFit/>
            </a:bodyPr>
            <a:lstStyle/>
            <a:p>
              <a:r>
                <a:rPr lang="en-US"/>
                <a:t>…</a:t>
              </a:r>
            </a:p>
          </p:txBody>
        </p:sp>
        <p:grpSp>
          <p:nvGrpSpPr>
            <p:cNvPr id="10" name="Group 48"/>
            <p:cNvGrpSpPr>
              <a:grpSpLocks/>
            </p:cNvGrpSpPr>
            <p:nvPr/>
          </p:nvGrpSpPr>
          <p:grpSpPr bwMode="auto">
            <a:xfrm>
              <a:off x="510" y="1758"/>
              <a:ext cx="2356" cy="1278"/>
              <a:chOff x="510" y="1758"/>
              <a:chExt cx="2356" cy="1278"/>
            </a:xfrm>
          </p:grpSpPr>
          <p:sp>
            <p:nvSpPr>
              <p:cNvPr id="209969" name="Text Box 49"/>
              <p:cNvSpPr txBox="1">
                <a:spLocks noChangeArrowheads="1"/>
              </p:cNvSpPr>
              <p:nvPr/>
            </p:nvSpPr>
            <p:spPr bwMode="auto">
              <a:xfrm>
                <a:off x="2289" y="2824"/>
                <a:ext cx="479" cy="212"/>
              </a:xfrm>
              <a:prstGeom prst="rect">
                <a:avLst/>
              </a:prstGeom>
              <a:noFill/>
              <a:ln w="12700">
                <a:noFill/>
                <a:miter lim="800000"/>
                <a:headEnd/>
                <a:tailEnd/>
              </a:ln>
              <a:effectLst/>
            </p:spPr>
            <p:txBody>
              <a:bodyPr wrap="none">
                <a:spAutoFit/>
              </a:bodyPr>
              <a:lstStyle/>
              <a:p>
                <a:pPr algn="ctr"/>
                <a:r>
                  <a:rPr lang="en-US" sz="1600">
                    <a:solidFill>
                      <a:schemeClr val="tx1"/>
                    </a:solidFill>
                  </a:rPr>
                  <a:t>Dev N</a:t>
                </a:r>
              </a:p>
            </p:txBody>
          </p:sp>
          <p:grpSp>
            <p:nvGrpSpPr>
              <p:cNvPr id="11" name="Group 50"/>
              <p:cNvGrpSpPr>
                <a:grpSpLocks/>
              </p:cNvGrpSpPr>
              <p:nvPr/>
            </p:nvGrpSpPr>
            <p:grpSpPr bwMode="auto">
              <a:xfrm>
                <a:off x="510" y="1758"/>
                <a:ext cx="2356" cy="1094"/>
                <a:chOff x="510" y="1758"/>
                <a:chExt cx="2356" cy="1094"/>
              </a:xfrm>
            </p:grpSpPr>
            <p:grpSp>
              <p:nvGrpSpPr>
                <p:cNvPr id="12" name="Group 51"/>
                <p:cNvGrpSpPr>
                  <a:grpSpLocks/>
                </p:cNvGrpSpPr>
                <p:nvPr/>
              </p:nvGrpSpPr>
              <p:grpSpPr bwMode="auto">
                <a:xfrm>
                  <a:off x="2191" y="2225"/>
                  <a:ext cx="675" cy="627"/>
                  <a:chOff x="305" y="1131"/>
                  <a:chExt cx="675" cy="627"/>
                </a:xfrm>
              </p:grpSpPr>
              <p:sp>
                <p:nvSpPr>
                  <p:cNvPr id="209972" name="Oval 52"/>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73" name="Rectangle 53"/>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209974" name="Oval 54"/>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209975" name="Line 55"/>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209976" name="Line 56"/>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209977" name="Oval 57"/>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78" name="Rectangle 58"/>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209979" name="Line 59"/>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209980" name="Oval 60"/>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81" name="Line 61"/>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cxnSp>
              <p:nvCxnSpPr>
                <p:cNvPr id="209982" name="AutoShape 62"/>
                <p:cNvCxnSpPr>
                  <a:cxnSpLocks noChangeShapeType="1"/>
                  <a:stCxn id="209926" idx="4"/>
                  <a:endCxn id="209980" idx="0"/>
                </p:cNvCxnSpPr>
                <p:nvPr/>
              </p:nvCxnSpPr>
              <p:spPr bwMode="auto">
                <a:xfrm>
                  <a:off x="510" y="1758"/>
                  <a:ext cx="2019" cy="467"/>
                </a:xfrm>
                <a:prstGeom prst="straightConnector1">
                  <a:avLst/>
                </a:prstGeom>
                <a:noFill/>
                <a:ln w="28575">
                  <a:solidFill>
                    <a:srgbClr val="485C9C"/>
                  </a:solidFill>
                  <a:round/>
                  <a:headEnd/>
                  <a:tailEnd type="triangle" w="med" len="med"/>
                </a:ln>
                <a:effectLst/>
              </p:spPr>
            </p:cxnSp>
          </p:grpSp>
        </p:grpSp>
      </p:grpSp>
      <p:grpSp>
        <p:nvGrpSpPr>
          <p:cNvPr id="13" name="Group 63"/>
          <p:cNvGrpSpPr>
            <a:grpSpLocks/>
          </p:cNvGrpSpPr>
          <p:nvPr/>
        </p:nvGrpSpPr>
        <p:grpSpPr bwMode="auto">
          <a:xfrm>
            <a:off x="1223963" y="2754313"/>
            <a:ext cx="3136900" cy="3419475"/>
            <a:chOff x="510" y="1758"/>
            <a:chExt cx="1976" cy="2154"/>
          </a:xfrm>
        </p:grpSpPr>
        <p:sp>
          <p:nvSpPr>
            <p:cNvPr id="209984" name="Text Box 64"/>
            <p:cNvSpPr txBox="1">
              <a:spLocks noChangeArrowheads="1"/>
            </p:cNvSpPr>
            <p:nvPr/>
          </p:nvSpPr>
          <p:spPr bwMode="auto">
            <a:xfrm>
              <a:off x="1582" y="3263"/>
              <a:ext cx="260" cy="231"/>
            </a:xfrm>
            <a:prstGeom prst="rect">
              <a:avLst/>
            </a:prstGeom>
            <a:noFill/>
            <a:ln w="9525">
              <a:noFill/>
              <a:miter lim="800000"/>
              <a:headEnd/>
              <a:tailEnd/>
            </a:ln>
            <a:effectLst/>
          </p:spPr>
          <p:txBody>
            <a:bodyPr wrap="none">
              <a:spAutoFit/>
            </a:bodyPr>
            <a:lstStyle/>
            <a:p>
              <a:r>
                <a:rPr lang="en-US"/>
                <a:t>…</a:t>
              </a:r>
            </a:p>
          </p:txBody>
        </p:sp>
        <p:grpSp>
          <p:nvGrpSpPr>
            <p:cNvPr id="14" name="Group 65"/>
            <p:cNvGrpSpPr>
              <a:grpSpLocks/>
            </p:cNvGrpSpPr>
            <p:nvPr/>
          </p:nvGrpSpPr>
          <p:grpSpPr bwMode="auto">
            <a:xfrm>
              <a:off x="510" y="1758"/>
              <a:ext cx="1976" cy="2154"/>
              <a:chOff x="510" y="1758"/>
              <a:chExt cx="1976" cy="2154"/>
            </a:xfrm>
          </p:grpSpPr>
          <p:sp>
            <p:nvSpPr>
              <p:cNvPr id="209986" name="Text Box 66"/>
              <p:cNvSpPr txBox="1">
                <a:spLocks noChangeArrowheads="1"/>
              </p:cNvSpPr>
              <p:nvPr/>
            </p:nvSpPr>
            <p:spPr bwMode="auto">
              <a:xfrm>
                <a:off x="1895" y="3700"/>
                <a:ext cx="507" cy="212"/>
              </a:xfrm>
              <a:prstGeom prst="rect">
                <a:avLst/>
              </a:prstGeom>
              <a:noFill/>
              <a:ln w="12700">
                <a:noFill/>
                <a:miter lim="800000"/>
                <a:headEnd/>
                <a:tailEnd/>
              </a:ln>
              <a:effectLst/>
            </p:spPr>
            <p:txBody>
              <a:bodyPr wrap="none">
                <a:spAutoFit/>
              </a:bodyPr>
              <a:lstStyle/>
              <a:p>
                <a:pPr algn="ctr"/>
                <a:r>
                  <a:rPr lang="en-US" sz="1600">
                    <a:solidFill>
                      <a:schemeClr val="tx1"/>
                    </a:solidFill>
                  </a:rPr>
                  <a:t>Test N</a:t>
                </a:r>
              </a:p>
            </p:txBody>
          </p:sp>
          <p:grpSp>
            <p:nvGrpSpPr>
              <p:cNvPr id="15" name="Group 67"/>
              <p:cNvGrpSpPr>
                <a:grpSpLocks/>
              </p:cNvGrpSpPr>
              <p:nvPr/>
            </p:nvGrpSpPr>
            <p:grpSpPr bwMode="auto">
              <a:xfrm>
                <a:off x="510" y="1758"/>
                <a:ext cx="1976" cy="1944"/>
                <a:chOff x="510" y="1758"/>
                <a:chExt cx="1976" cy="1944"/>
              </a:xfrm>
            </p:grpSpPr>
            <p:grpSp>
              <p:nvGrpSpPr>
                <p:cNvPr id="16" name="Group 68"/>
                <p:cNvGrpSpPr>
                  <a:grpSpLocks/>
                </p:cNvGrpSpPr>
                <p:nvPr/>
              </p:nvGrpSpPr>
              <p:grpSpPr bwMode="auto">
                <a:xfrm>
                  <a:off x="1811" y="3075"/>
                  <a:ext cx="675" cy="627"/>
                  <a:chOff x="305" y="1131"/>
                  <a:chExt cx="675" cy="627"/>
                </a:xfrm>
              </p:grpSpPr>
              <p:sp>
                <p:nvSpPr>
                  <p:cNvPr id="209989" name="Oval 69"/>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90" name="Rectangle 70"/>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209991" name="Oval 71"/>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209992" name="Line 72"/>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209993" name="Line 73"/>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209994" name="Oval 74"/>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95" name="Rectangle 75"/>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209996" name="Line 76"/>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209997" name="Oval 77"/>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09998" name="Line 78"/>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cxnSp>
              <p:nvCxnSpPr>
                <p:cNvPr id="209999" name="AutoShape 79"/>
                <p:cNvCxnSpPr>
                  <a:cxnSpLocks noChangeShapeType="1"/>
                  <a:stCxn id="209926" idx="4"/>
                  <a:endCxn id="209997" idx="0"/>
                </p:cNvCxnSpPr>
                <p:nvPr/>
              </p:nvCxnSpPr>
              <p:spPr bwMode="auto">
                <a:xfrm>
                  <a:off x="510" y="1758"/>
                  <a:ext cx="1639" cy="1317"/>
                </a:xfrm>
                <a:prstGeom prst="straightConnector1">
                  <a:avLst/>
                </a:prstGeom>
                <a:noFill/>
                <a:ln w="28575">
                  <a:solidFill>
                    <a:srgbClr val="485C9C"/>
                  </a:solidFill>
                  <a:round/>
                  <a:headEnd/>
                  <a:tailEnd type="triangle" w="med" len="med"/>
                </a:ln>
                <a:effectLst/>
              </p:spPr>
            </p:cxnSp>
          </p:grpSp>
        </p:grpSp>
      </p:grpSp>
      <p:grpSp>
        <p:nvGrpSpPr>
          <p:cNvPr id="17" name="Group 80"/>
          <p:cNvGrpSpPr>
            <a:grpSpLocks/>
          </p:cNvGrpSpPr>
          <p:nvPr/>
        </p:nvGrpSpPr>
        <p:grpSpPr bwMode="auto">
          <a:xfrm>
            <a:off x="1223963" y="2754313"/>
            <a:ext cx="1763712" cy="3409950"/>
            <a:chOff x="510" y="1758"/>
            <a:chExt cx="1111" cy="2148"/>
          </a:xfrm>
        </p:grpSpPr>
        <p:sp>
          <p:nvSpPr>
            <p:cNvPr id="210001" name="Text Box 81"/>
            <p:cNvSpPr txBox="1">
              <a:spLocks noChangeArrowheads="1"/>
            </p:cNvSpPr>
            <p:nvPr/>
          </p:nvSpPr>
          <p:spPr bwMode="auto">
            <a:xfrm>
              <a:off x="1040" y="3694"/>
              <a:ext cx="486" cy="212"/>
            </a:xfrm>
            <a:prstGeom prst="rect">
              <a:avLst/>
            </a:prstGeom>
            <a:noFill/>
            <a:ln w="12700">
              <a:noFill/>
              <a:miter lim="800000"/>
              <a:headEnd/>
              <a:tailEnd/>
            </a:ln>
            <a:effectLst/>
          </p:spPr>
          <p:txBody>
            <a:bodyPr wrap="none">
              <a:spAutoFit/>
            </a:bodyPr>
            <a:lstStyle/>
            <a:p>
              <a:pPr algn="ctr"/>
              <a:r>
                <a:rPr lang="en-US" sz="1600">
                  <a:solidFill>
                    <a:schemeClr val="tx1"/>
                  </a:solidFill>
                </a:rPr>
                <a:t>Test 2</a:t>
              </a:r>
            </a:p>
          </p:txBody>
        </p:sp>
        <p:grpSp>
          <p:nvGrpSpPr>
            <p:cNvPr id="18" name="Group 82"/>
            <p:cNvGrpSpPr>
              <a:grpSpLocks/>
            </p:cNvGrpSpPr>
            <p:nvPr/>
          </p:nvGrpSpPr>
          <p:grpSpPr bwMode="auto">
            <a:xfrm>
              <a:off x="510" y="1758"/>
              <a:ext cx="1111" cy="1944"/>
              <a:chOff x="510" y="1758"/>
              <a:chExt cx="1111" cy="1944"/>
            </a:xfrm>
          </p:grpSpPr>
          <p:grpSp>
            <p:nvGrpSpPr>
              <p:cNvPr id="19" name="Group 83"/>
              <p:cNvGrpSpPr>
                <a:grpSpLocks/>
              </p:cNvGrpSpPr>
              <p:nvPr/>
            </p:nvGrpSpPr>
            <p:grpSpPr bwMode="auto">
              <a:xfrm>
                <a:off x="946" y="3075"/>
                <a:ext cx="675" cy="627"/>
                <a:chOff x="305" y="1131"/>
                <a:chExt cx="675" cy="627"/>
              </a:xfrm>
            </p:grpSpPr>
            <p:sp>
              <p:nvSpPr>
                <p:cNvPr id="210004" name="Oval 84"/>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10005" name="Rectangle 85"/>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210006" name="Oval 86"/>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210007" name="Line 87"/>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210008" name="Line 88"/>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210009" name="Oval 89"/>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10010" name="Rectangle 90"/>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210011" name="Line 91"/>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210012" name="Oval 92"/>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10013" name="Line 93"/>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cxnSp>
            <p:nvCxnSpPr>
              <p:cNvPr id="210014" name="AutoShape 94"/>
              <p:cNvCxnSpPr>
                <a:cxnSpLocks noChangeShapeType="1"/>
                <a:stCxn id="209926" idx="4"/>
                <a:endCxn id="210012" idx="0"/>
              </p:cNvCxnSpPr>
              <p:nvPr/>
            </p:nvCxnSpPr>
            <p:spPr bwMode="auto">
              <a:xfrm>
                <a:off x="510" y="1758"/>
                <a:ext cx="774" cy="1317"/>
              </a:xfrm>
              <a:prstGeom prst="straightConnector1">
                <a:avLst/>
              </a:prstGeom>
              <a:noFill/>
              <a:ln w="28575">
                <a:solidFill>
                  <a:srgbClr val="485C9C"/>
                </a:solidFill>
                <a:round/>
                <a:headEnd/>
                <a:tailEnd type="triangle" w="med" len="med"/>
              </a:ln>
              <a:effectLst/>
            </p:spPr>
          </p:cxnSp>
        </p:grpSp>
      </p:grpSp>
      <p:grpSp>
        <p:nvGrpSpPr>
          <p:cNvPr id="20" name="Group 95"/>
          <p:cNvGrpSpPr>
            <a:grpSpLocks/>
          </p:cNvGrpSpPr>
          <p:nvPr/>
        </p:nvGrpSpPr>
        <p:grpSpPr bwMode="auto">
          <a:xfrm>
            <a:off x="1223963" y="2754313"/>
            <a:ext cx="1177925" cy="2009775"/>
            <a:chOff x="510" y="1758"/>
            <a:chExt cx="742" cy="1266"/>
          </a:xfrm>
        </p:grpSpPr>
        <p:sp>
          <p:nvSpPr>
            <p:cNvPr id="210016" name="Text Box 96"/>
            <p:cNvSpPr txBox="1">
              <a:spLocks noChangeArrowheads="1"/>
            </p:cNvSpPr>
            <p:nvPr/>
          </p:nvSpPr>
          <p:spPr bwMode="auto">
            <a:xfrm>
              <a:off x="686" y="2812"/>
              <a:ext cx="458" cy="212"/>
            </a:xfrm>
            <a:prstGeom prst="rect">
              <a:avLst/>
            </a:prstGeom>
            <a:noFill/>
            <a:ln w="12700">
              <a:noFill/>
              <a:miter lim="800000"/>
              <a:headEnd/>
              <a:tailEnd/>
            </a:ln>
            <a:effectLst/>
          </p:spPr>
          <p:txBody>
            <a:bodyPr wrap="none">
              <a:spAutoFit/>
            </a:bodyPr>
            <a:lstStyle/>
            <a:p>
              <a:pPr algn="ctr"/>
              <a:r>
                <a:rPr lang="en-US" sz="1600">
                  <a:solidFill>
                    <a:schemeClr val="tx1"/>
                  </a:solidFill>
                </a:rPr>
                <a:t>Dev 1</a:t>
              </a:r>
            </a:p>
          </p:txBody>
        </p:sp>
        <p:grpSp>
          <p:nvGrpSpPr>
            <p:cNvPr id="21" name="Group 97"/>
            <p:cNvGrpSpPr>
              <a:grpSpLocks/>
            </p:cNvGrpSpPr>
            <p:nvPr/>
          </p:nvGrpSpPr>
          <p:grpSpPr bwMode="auto">
            <a:xfrm>
              <a:off x="510" y="1758"/>
              <a:ext cx="742" cy="1094"/>
              <a:chOff x="510" y="1758"/>
              <a:chExt cx="742" cy="1094"/>
            </a:xfrm>
          </p:grpSpPr>
          <p:cxnSp>
            <p:nvCxnSpPr>
              <p:cNvPr id="210018" name="AutoShape 98"/>
              <p:cNvCxnSpPr>
                <a:cxnSpLocks noChangeShapeType="1"/>
                <a:stCxn id="209926" idx="4"/>
                <a:endCxn id="210028" idx="0"/>
              </p:cNvCxnSpPr>
              <p:nvPr/>
            </p:nvCxnSpPr>
            <p:spPr bwMode="auto">
              <a:xfrm>
                <a:off x="510" y="1758"/>
                <a:ext cx="405" cy="467"/>
              </a:xfrm>
              <a:prstGeom prst="straightConnector1">
                <a:avLst/>
              </a:prstGeom>
              <a:noFill/>
              <a:ln w="28575">
                <a:solidFill>
                  <a:srgbClr val="485C9C"/>
                </a:solidFill>
                <a:round/>
                <a:headEnd/>
                <a:tailEnd type="triangle" w="med" len="med"/>
              </a:ln>
              <a:effectLst/>
            </p:spPr>
          </p:cxnSp>
          <p:grpSp>
            <p:nvGrpSpPr>
              <p:cNvPr id="22" name="Group 99"/>
              <p:cNvGrpSpPr>
                <a:grpSpLocks/>
              </p:cNvGrpSpPr>
              <p:nvPr/>
            </p:nvGrpSpPr>
            <p:grpSpPr bwMode="auto">
              <a:xfrm>
                <a:off x="577" y="2225"/>
                <a:ext cx="675" cy="627"/>
                <a:chOff x="305" y="1131"/>
                <a:chExt cx="675" cy="627"/>
              </a:xfrm>
            </p:grpSpPr>
            <p:sp>
              <p:nvSpPr>
                <p:cNvPr id="210020" name="Oval 100"/>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10021" name="Rectangle 101"/>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210022" name="Oval 102"/>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210023" name="Line 103"/>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210024" name="Line 104"/>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210025" name="Oval 105"/>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10026" name="Rectangle 106"/>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210027" name="Line 107"/>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210028" name="Oval 108"/>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10029" name="Line 109"/>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grpSp>
      </p:grpSp>
      <p:grpSp>
        <p:nvGrpSpPr>
          <p:cNvPr id="23" name="Group 110"/>
          <p:cNvGrpSpPr>
            <a:grpSpLocks/>
          </p:cNvGrpSpPr>
          <p:nvPr/>
        </p:nvGrpSpPr>
        <p:grpSpPr bwMode="auto">
          <a:xfrm>
            <a:off x="1223963" y="2754313"/>
            <a:ext cx="2378075" cy="2019300"/>
            <a:chOff x="510" y="1758"/>
            <a:chExt cx="1498" cy="1272"/>
          </a:xfrm>
        </p:grpSpPr>
        <p:sp>
          <p:nvSpPr>
            <p:cNvPr id="210031" name="Text Box 111"/>
            <p:cNvSpPr txBox="1">
              <a:spLocks noChangeArrowheads="1"/>
            </p:cNvSpPr>
            <p:nvPr/>
          </p:nvSpPr>
          <p:spPr bwMode="auto">
            <a:xfrm>
              <a:off x="1442" y="2818"/>
              <a:ext cx="458" cy="212"/>
            </a:xfrm>
            <a:prstGeom prst="rect">
              <a:avLst/>
            </a:prstGeom>
            <a:noFill/>
            <a:ln w="12700">
              <a:noFill/>
              <a:miter lim="800000"/>
              <a:headEnd/>
              <a:tailEnd/>
            </a:ln>
            <a:effectLst/>
          </p:spPr>
          <p:txBody>
            <a:bodyPr wrap="none">
              <a:spAutoFit/>
            </a:bodyPr>
            <a:lstStyle/>
            <a:p>
              <a:pPr algn="ctr"/>
              <a:r>
                <a:rPr lang="en-US" sz="1600">
                  <a:solidFill>
                    <a:schemeClr val="tx1"/>
                  </a:solidFill>
                </a:rPr>
                <a:t>Dev 2</a:t>
              </a:r>
            </a:p>
          </p:txBody>
        </p:sp>
        <p:grpSp>
          <p:nvGrpSpPr>
            <p:cNvPr id="24" name="Group 112"/>
            <p:cNvGrpSpPr>
              <a:grpSpLocks/>
            </p:cNvGrpSpPr>
            <p:nvPr/>
          </p:nvGrpSpPr>
          <p:grpSpPr bwMode="auto">
            <a:xfrm>
              <a:off x="510" y="1758"/>
              <a:ext cx="1498" cy="1094"/>
              <a:chOff x="510" y="1758"/>
              <a:chExt cx="1498" cy="1094"/>
            </a:xfrm>
          </p:grpSpPr>
          <p:cxnSp>
            <p:nvCxnSpPr>
              <p:cNvPr id="210033" name="AutoShape 113"/>
              <p:cNvCxnSpPr>
                <a:cxnSpLocks noChangeShapeType="1"/>
                <a:stCxn id="209926" idx="4"/>
                <a:endCxn id="210043" idx="0"/>
              </p:cNvCxnSpPr>
              <p:nvPr/>
            </p:nvCxnSpPr>
            <p:spPr bwMode="auto">
              <a:xfrm>
                <a:off x="510" y="1758"/>
                <a:ext cx="1161" cy="467"/>
              </a:xfrm>
              <a:prstGeom prst="straightConnector1">
                <a:avLst/>
              </a:prstGeom>
              <a:noFill/>
              <a:ln w="28575">
                <a:solidFill>
                  <a:srgbClr val="485C9C"/>
                </a:solidFill>
                <a:round/>
                <a:headEnd/>
                <a:tailEnd type="triangle" w="med" len="med"/>
              </a:ln>
              <a:effectLst/>
            </p:spPr>
          </p:cxnSp>
          <p:grpSp>
            <p:nvGrpSpPr>
              <p:cNvPr id="25" name="Group 114"/>
              <p:cNvGrpSpPr>
                <a:grpSpLocks/>
              </p:cNvGrpSpPr>
              <p:nvPr/>
            </p:nvGrpSpPr>
            <p:grpSpPr bwMode="auto">
              <a:xfrm>
                <a:off x="1333" y="2225"/>
                <a:ext cx="675" cy="627"/>
                <a:chOff x="305" y="1131"/>
                <a:chExt cx="675" cy="627"/>
              </a:xfrm>
            </p:grpSpPr>
            <p:sp>
              <p:nvSpPr>
                <p:cNvPr id="210035" name="Oval 115"/>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10036" name="Rectangle 116"/>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210037" name="Oval 117"/>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210038" name="Line 118"/>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210039" name="Line 119"/>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210040" name="Oval 120"/>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10041" name="Rectangle 121"/>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210042" name="Line 122"/>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210043" name="Oval 123"/>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210044" name="Line 124"/>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grpSp>
      </p:grpSp>
      <p:sp>
        <p:nvSpPr>
          <p:cNvPr id="210045" name="Rectangle 125"/>
          <p:cNvSpPr>
            <a:spLocks noChangeArrowheads="1"/>
          </p:cNvSpPr>
          <p:nvPr/>
        </p:nvSpPr>
        <p:spPr bwMode="auto">
          <a:xfrm>
            <a:off x="5180013" y="1736725"/>
            <a:ext cx="3629025" cy="3798888"/>
          </a:xfrm>
          <a:prstGeom prst="rect">
            <a:avLst/>
          </a:prstGeom>
          <a:noFill/>
          <a:ln w="9525">
            <a:noFill/>
            <a:miter lim="800000"/>
            <a:headEnd/>
            <a:tailEnd/>
          </a:ln>
          <a:effectLst/>
        </p:spPr>
        <p:txBody>
          <a:bodyPr anchor="ctr"/>
          <a:lstStyle/>
          <a:p>
            <a:pPr marL="342900" indent="-342900">
              <a:spcBef>
                <a:spcPct val="35000"/>
              </a:spcBef>
              <a:buClr>
                <a:srgbClr val="FFFFFF"/>
              </a:buClr>
              <a:buFont typeface="Webdings" pitchFamily="18" charset="2"/>
              <a:buNone/>
            </a:pPr>
            <a:r>
              <a:rPr lang="en-US" sz="2400">
                <a:solidFill>
                  <a:srgbClr val="FFCE00"/>
                </a:solidFill>
              </a:rPr>
              <a:t>Challenges</a:t>
            </a:r>
          </a:p>
          <a:p>
            <a:pPr marL="342900" indent="-342900">
              <a:spcBef>
                <a:spcPct val="35000"/>
              </a:spcBef>
              <a:buClr>
                <a:srgbClr val="FFFFFF"/>
              </a:buClr>
              <a:buFont typeface="Webdings" pitchFamily="18" charset="2"/>
              <a:buChar char="4"/>
            </a:pPr>
            <a:r>
              <a:rPr lang="en-US" sz="2400">
                <a:solidFill>
                  <a:schemeClr val="tx1"/>
                </a:solidFill>
              </a:rPr>
              <a:t>Copies consume lots of disk</a:t>
            </a:r>
          </a:p>
          <a:p>
            <a:pPr marL="742950" lvl="1" indent="-285750">
              <a:spcBef>
                <a:spcPct val="35000"/>
              </a:spcBef>
              <a:buFontTx/>
              <a:buChar char="–"/>
            </a:pPr>
            <a:r>
              <a:rPr lang="en-US" sz="2000">
                <a:solidFill>
                  <a:schemeClr val="tx1"/>
                </a:solidFill>
              </a:rPr>
              <a:t>&lt; 10% unique data </a:t>
            </a:r>
          </a:p>
          <a:p>
            <a:pPr marL="342900" indent="-342900">
              <a:spcBef>
                <a:spcPct val="35000"/>
              </a:spcBef>
              <a:buClr>
                <a:srgbClr val="FFFFFF"/>
              </a:buClr>
              <a:buFont typeface="Webdings" pitchFamily="18" charset="2"/>
              <a:buChar char="4"/>
            </a:pPr>
            <a:r>
              <a:rPr lang="en-US" sz="2400">
                <a:solidFill>
                  <a:schemeClr val="tx1"/>
                </a:solidFill>
              </a:rPr>
              <a:t>Copies take a lot </a:t>
            </a:r>
            <a:br>
              <a:rPr lang="en-US" sz="2400">
                <a:solidFill>
                  <a:schemeClr val="tx1"/>
                </a:solidFill>
              </a:rPr>
            </a:br>
            <a:r>
              <a:rPr lang="en-US" sz="2400">
                <a:solidFill>
                  <a:schemeClr val="tx1"/>
                </a:solidFill>
              </a:rPr>
              <a:t>of time</a:t>
            </a:r>
          </a:p>
          <a:p>
            <a:pPr marL="742950" lvl="1" indent="-285750">
              <a:spcBef>
                <a:spcPct val="35000"/>
              </a:spcBef>
              <a:buFontTx/>
              <a:buChar char="–"/>
            </a:pPr>
            <a:r>
              <a:rPr lang="en-US" sz="2000">
                <a:solidFill>
                  <a:schemeClr val="tx1"/>
                </a:solidFill>
              </a:rPr>
              <a:t>Slower time to market</a:t>
            </a:r>
          </a:p>
          <a:p>
            <a:pPr marL="342900" indent="-342900">
              <a:spcBef>
                <a:spcPct val="35000"/>
              </a:spcBef>
              <a:buClr>
                <a:srgbClr val="FFFFFF"/>
              </a:buClr>
              <a:buFont typeface="Webdings" pitchFamily="18" charset="2"/>
              <a:buNone/>
            </a:pPr>
            <a:endParaRPr lang="en-US" sz="2000">
              <a:solidFill>
                <a:schemeClr val="tx1"/>
              </a:solidFill>
            </a:endParaRPr>
          </a:p>
          <a:p>
            <a:pPr marL="342900" indent="-342900">
              <a:spcBef>
                <a:spcPct val="35000"/>
              </a:spcBef>
              <a:buClr>
                <a:srgbClr val="FFFFFF"/>
              </a:buClr>
              <a:buFont typeface="Webdings" pitchFamily="18" charset="2"/>
              <a:buNone/>
            </a:pPr>
            <a:endParaRPr lang="en-US" sz="2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2000"/>
                                        <p:tgtEl>
                                          <p:spTgt spid="20"/>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2000"/>
                                        <p:tgtEl>
                                          <p:spTgt spid="23"/>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2000"/>
                                        <p:tgtEl>
                                          <p:spTgt spid="6"/>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000"/>
                                        <p:tgtEl>
                                          <p:spTgt spid="17"/>
                                        </p:tgtEl>
                                      </p:cBhvr>
                                    </p:animEffect>
                                  </p:childTnLst>
                                </p:cTn>
                              </p:par>
                            </p:childTnLst>
                          </p:cTn>
                        </p:par>
                        <p:par>
                          <p:cTn id="29" fill="hold">
                            <p:stCondLst>
                              <p:cond delay="10000"/>
                            </p:stCondLst>
                            <p:childTnLst>
                              <p:par>
                                <p:cTn id="30" presetID="10" presetClass="entr" presetSubtype="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0045"/>
                                        </p:tgtEl>
                                        <p:attrNameLst>
                                          <p:attrName>style.visibility</p:attrName>
                                        </p:attrNameLst>
                                      </p:cBhvr>
                                      <p:to>
                                        <p:strVal val="visible"/>
                                      </p:to>
                                    </p:set>
                                    <p:animEffect transition="in" filter="dissolve">
                                      <p:cBhvr>
                                        <p:cTn id="37" dur="500"/>
                                        <p:tgtEl>
                                          <p:spTgt spid="210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00475" y="2928938"/>
            <a:ext cx="979488" cy="914400"/>
            <a:chOff x="826" y="1832"/>
            <a:chExt cx="617" cy="576"/>
          </a:xfrm>
        </p:grpSpPr>
        <p:grpSp>
          <p:nvGrpSpPr>
            <p:cNvPr id="3" name="Group 3"/>
            <p:cNvGrpSpPr>
              <a:grpSpLocks/>
            </p:cNvGrpSpPr>
            <p:nvPr/>
          </p:nvGrpSpPr>
          <p:grpSpPr bwMode="auto">
            <a:xfrm>
              <a:off x="827" y="2064"/>
              <a:ext cx="616" cy="231"/>
              <a:chOff x="278" y="1535"/>
              <a:chExt cx="671" cy="100"/>
            </a:xfrm>
          </p:grpSpPr>
          <p:sp>
            <p:nvSpPr>
              <p:cNvPr id="149508" name="Line 4"/>
              <p:cNvSpPr>
                <a:spLocks noChangeShapeType="1"/>
              </p:cNvSpPr>
              <p:nvPr/>
            </p:nvSpPr>
            <p:spPr bwMode="auto">
              <a:xfrm>
                <a:off x="949" y="1535"/>
                <a:ext cx="0" cy="99"/>
              </a:xfrm>
              <a:prstGeom prst="line">
                <a:avLst/>
              </a:prstGeom>
              <a:noFill/>
              <a:ln w="9525">
                <a:solidFill>
                  <a:schemeClr val="tx1"/>
                </a:solidFill>
                <a:prstDash val="dash"/>
                <a:round/>
                <a:headEnd/>
                <a:tailEnd/>
              </a:ln>
              <a:effectLst/>
            </p:spPr>
            <p:txBody>
              <a:bodyPr wrap="none" anchor="ctr"/>
              <a:lstStyle/>
              <a:p>
                <a:endParaRPr lang="en-US"/>
              </a:p>
            </p:txBody>
          </p:sp>
          <p:sp>
            <p:nvSpPr>
              <p:cNvPr id="149509" name="Line 5"/>
              <p:cNvSpPr>
                <a:spLocks noChangeShapeType="1"/>
              </p:cNvSpPr>
              <p:nvPr/>
            </p:nvSpPr>
            <p:spPr bwMode="auto">
              <a:xfrm>
                <a:off x="278" y="1536"/>
                <a:ext cx="0" cy="99"/>
              </a:xfrm>
              <a:prstGeom prst="line">
                <a:avLst/>
              </a:prstGeom>
              <a:noFill/>
              <a:ln w="9525">
                <a:solidFill>
                  <a:schemeClr val="tx1"/>
                </a:solidFill>
                <a:prstDash val="dash"/>
                <a:round/>
                <a:headEnd/>
                <a:tailEnd/>
              </a:ln>
              <a:effectLst/>
            </p:spPr>
            <p:txBody>
              <a:bodyPr wrap="none" anchor="ctr"/>
              <a:lstStyle/>
              <a:p>
                <a:endParaRPr lang="en-US"/>
              </a:p>
            </p:txBody>
          </p:sp>
        </p:grpSp>
        <p:grpSp>
          <p:nvGrpSpPr>
            <p:cNvPr id="4" name="Group 6"/>
            <p:cNvGrpSpPr>
              <a:grpSpLocks/>
            </p:cNvGrpSpPr>
            <p:nvPr/>
          </p:nvGrpSpPr>
          <p:grpSpPr bwMode="auto">
            <a:xfrm>
              <a:off x="826" y="1912"/>
              <a:ext cx="617" cy="496"/>
              <a:chOff x="826" y="1912"/>
              <a:chExt cx="617" cy="496"/>
            </a:xfrm>
          </p:grpSpPr>
          <p:sp>
            <p:nvSpPr>
              <p:cNvPr id="149511" name="Oval 7"/>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a:effectLst/>
            </p:spPr>
            <p:txBody>
              <a:bodyPr wrap="none" anchor="ctr"/>
              <a:lstStyle/>
              <a:p>
                <a:endParaRPr lang="en-US"/>
              </a:p>
            </p:txBody>
          </p:sp>
          <p:grpSp>
            <p:nvGrpSpPr>
              <p:cNvPr id="5" name="Group 8"/>
              <p:cNvGrpSpPr>
                <a:grpSpLocks/>
              </p:cNvGrpSpPr>
              <p:nvPr/>
            </p:nvGrpSpPr>
            <p:grpSpPr bwMode="auto">
              <a:xfrm>
                <a:off x="826" y="1912"/>
                <a:ext cx="617" cy="496"/>
                <a:chOff x="826" y="1912"/>
                <a:chExt cx="617" cy="496"/>
              </a:xfrm>
            </p:grpSpPr>
            <p:sp>
              <p:nvSpPr>
                <p:cNvPr id="149513" name="Oval 9"/>
                <p:cNvSpPr>
                  <a:spLocks noChangeArrowheads="1"/>
                </p:cNvSpPr>
                <p:nvPr/>
              </p:nvSpPr>
              <p:spPr bwMode="auto">
                <a:xfrm>
                  <a:off x="826" y="2158"/>
                  <a:ext cx="617" cy="250"/>
                </a:xfrm>
                <a:prstGeom prst="ellipse">
                  <a:avLst/>
                </a:prstGeom>
                <a:noFill/>
                <a:ln w="9525">
                  <a:solidFill>
                    <a:schemeClr val="tx1"/>
                  </a:solidFill>
                  <a:prstDash val="dash"/>
                  <a:round/>
                  <a:headEnd/>
                  <a:tailEnd/>
                </a:ln>
                <a:effectLst/>
              </p:spPr>
              <p:txBody>
                <a:bodyPr wrap="none" anchor="ctr"/>
                <a:lstStyle/>
                <a:p>
                  <a:endParaRPr lang="en-US"/>
                </a:p>
              </p:txBody>
            </p:sp>
            <p:sp>
              <p:nvSpPr>
                <p:cNvPr id="149514" name="Oval 10"/>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grpSp>
        <p:sp>
          <p:nvSpPr>
            <p:cNvPr id="149515" name="Oval 11"/>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grpSp>
        <p:nvGrpSpPr>
          <p:cNvPr id="6" name="Group 12"/>
          <p:cNvGrpSpPr>
            <a:grpSpLocks/>
          </p:cNvGrpSpPr>
          <p:nvPr/>
        </p:nvGrpSpPr>
        <p:grpSpPr bwMode="auto">
          <a:xfrm>
            <a:off x="2641600" y="5105400"/>
            <a:ext cx="979488" cy="914400"/>
            <a:chOff x="826" y="1832"/>
            <a:chExt cx="617" cy="576"/>
          </a:xfrm>
        </p:grpSpPr>
        <p:grpSp>
          <p:nvGrpSpPr>
            <p:cNvPr id="7" name="Group 13"/>
            <p:cNvGrpSpPr>
              <a:grpSpLocks/>
            </p:cNvGrpSpPr>
            <p:nvPr/>
          </p:nvGrpSpPr>
          <p:grpSpPr bwMode="auto">
            <a:xfrm>
              <a:off x="827" y="2064"/>
              <a:ext cx="616" cy="231"/>
              <a:chOff x="278" y="1535"/>
              <a:chExt cx="671" cy="100"/>
            </a:xfrm>
          </p:grpSpPr>
          <p:sp>
            <p:nvSpPr>
              <p:cNvPr id="149518" name="Line 14"/>
              <p:cNvSpPr>
                <a:spLocks noChangeShapeType="1"/>
              </p:cNvSpPr>
              <p:nvPr/>
            </p:nvSpPr>
            <p:spPr bwMode="auto">
              <a:xfrm>
                <a:off x="949" y="1535"/>
                <a:ext cx="0" cy="99"/>
              </a:xfrm>
              <a:prstGeom prst="line">
                <a:avLst/>
              </a:prstGeom>
              <a:noFill/>
              <a:ln w="9525">
                <a:solidFill>
                  <a:schemeClr val="tx1"/>
                </a:solidFill>
                <a:prstDash val="dash"/>
                <a:round/>
                <a:headEnd/>
                <a:tailEnd/>
              </a:ln>
              <a:effectLst/>
            </p:spPr>
            <p:txBody>
              <a:bodyPr wrap="none" anchor="ctr"/>
              <a:lstStyle/>
              <a:p>
                <a:endParaRPr lang="en-US"/>
              </a:p>
            </p:txBody>
          </p:sp>
          <p:sp>
            <p:nvSpPr>
              <p:cNvPr id="149519" name="Line 15"/>
              <p:cNvSpPr>
                <a:spLocks noChangeShapeType="1"/>
              </p:cNvSpPr>
              <p:nvPr/>
            </p:nvSpPr>
            <p:spPr bwMode="auto">
              <a:xfrm>
                <a:off x="278" y="1536"/>
                <a:ext cx="0" cy="99"/>
              </a:xfrm>
              <a:prstGeom prst="line">
                <a:avLst/>
              </a:prstGeom>
              <a:noFill/>
              <a:ln w="9525">
                <a:solidFill>
                  <a:schemeClr val="tx1"/>
                </a:solidFill>
                <a:prstDash val="dash"/>
                <a:round/>
                <a:headEnd/>
                <a:tailEnd/>
              </a:ln>
              <a:effectLst/>
            </p:spPr>
            <p:txBody>
              <a:bodyPr wrap="none" anchor="ctr"/>
              <a:lstStyle/>
              <a:p>
                <a:endParaRPr lang="en-US"/>
              </a:p>
            </p:txBody>
          </p:sp>
        </p:grpSp>
        <p:grpSp>
          <p:nvGrpSpPr>
            <p:cNvPr id="8" name="Group 16"/>
            <p:cNvGrpSpPr>
              <a:grpSpLocks/>
            </p:cNvGrpSpPr>
            <p:nvPr/>
          </p:nvGrpSpPr>
          <p:grpSpPr bwMode="auto">
            <a:xfrm>
              <a:off x="826" y="1912"/>
              <a:ext cx="617" cy="496"/>
              <a:chOff x="826" y="1912"/>
              <a:chExt cx="617" cy="496"/>
            </a:xfrm>
          </p:grpSpPr>
          <p:sp>
            <p:nvSpPr>
              <p:cNvPr id="149521" name="Oval 17"/>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a:effectLst/>
            </p:spPr>
            <p:txBody>
              <a:bodyPr wrap="none" anchor="ctr"/>
              <a:lstStyle/>
              <a:p>
                <a:endParaRPr lang="en-US"/>
              </a:p>
            </p:txBody>
          </p:sp>
          <p:grpSp>
            <p:nvGrpSpPr>
              <p:cNvPr id="9" name="Group 18"/>
              <p:cNvGrpSpPr>
                <a:grpSpLocks/>
              </p:cNvGrpSpPr>
              <p:nvPr/>
            </p:nvGrpSpPr>
            <p:grpSpPr bwMode="auto">
              <a:xfrm>
                <a:off x="826" y="1912"/>
                <a:ext cx="617" cy="496"/>
                <a:chOff x="826" y="1912"/>
                <a:chExt cx="617" cy="496"/>
              </a:xfrm>
            </p:grpSpPr>
            <p:sp>
              <p:nvSpPr>
                <p:cNvPr id="149523" name="Oval 19"/>
                <p:cNvSpPr>
                  <a:spLocks noChangeArrowheads="1"/>
                </p:cNvSpPr>
                <p:nvPr/>
              </p:nvSpPr>
              <p:spPr bwMode="auto">
                <a:xfrm>
                  <a:off x="826" y="2158"/>
                  <a:ext cx="617" cy="250"/>
                </a:xfrm>
                <a:prstGeom prst="ellipse">
                  <a:avLst/>
                </a:prstGeom>
                <a:noFill/>
                <a:ln w="9525">
                  <a:solidFill>
                    <a:schemeClr val="tx1"/>
                  </a:solidFill>
                  <a:prstDash val="dash"/>
                  <a:round/>
                  <a:headEnd/>
                  <a:tailEnd/>
                </a:ln>
                <a:effectLst/>
              </p:spPr>
              <p:txBody>
                <a:bodyPr wrap="none" anchor="ctr"/>
                <a:lstStyle/>
                <a:p>
                  <a:endParaRPr lang="en-US"/>
                </a:p>
              </p:txBody>
            </p:sp>
            <p:sp>
              <p:nvSpPr>
                <p:cNvPr id="149524" name="Oval 20"/>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grpSp>
        <p:sp>
          <p:nvSpPr>
            <p:cNvPr id="149525" name="Oval 21"/>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grpSp>
        <p:nvGrpSpPr>
          <p:cNvPr id="10" name="Group 22"/>
          <p:cNvGrpSpPr>
            <a:grpSpLocks/>
          </p:cNvGrpSpPr>
          <p:nvPr/>
        </p:nvGrpSpPr>
        <p:grpSpPr bwMode="auto">
          <a:xfrm>
            <a:off x="3752850" y="4470400"/>
            <a:ext cx="979488" cy="914400"/>
            <a:chOff x="826" y="1832"/>
            <a:chExt cx="617" cy="576"/>
          </a:xfrm>
        </p:grpSpPr>
        <p:grpSp>
          <p:nvGrpSpPr>
            <p:cNvPr id="11" name="Group 23"/>
            <p:cNvGrpSpPr>
              <a:grpSpLocks/>
            </p:cNvGrpSpPr>
            <p:nvPr/>
          </p:nvGrpSpPr>
          <p:grpSpPr bwMode="auto">
            <a:xfrm>
              <a:off x="827" y="2064"/>
              <a:ext cx="616" cy="231"/>
              <a:chOff x="278" y="1535"/>
              <a:chExt cx="671" cy="100"/>
            </a:xfrm>
          </p:grpSpPr>
          <p:sp>
            <p:nvSpPr>
              <p:cNvPr id="149528" name="Line 24"/>
              <p:cNvSpPr>
                <a:spLocks noChangeShapeType="1"/>
              </p:cNvSpPr>
              <p:nvPr/>
            </p:nvSpPr>
            <p:spPr bwMode="auto">
              <a:xfrm>
                <a:off x="949" y="1535"/>
                <a:ext cx="0" cy="99"/>
              </a:xfrm>
              <a:prstGeom prst="line">
                <a:avLst/>
              </a:prstGeom>
              <a:noFill/>
              <a:ln w="9525">
                <a:solidFill>
                  <a:schemeClr val="tx1"/>
                </a:solidFill>
                <a:prstDash val="dash"/>
                <a:round/>
                <a:headEnd/>
                <a:tailEnd/>
              </a:ln>
              <a:effectLst/>
            </p:spPr>
            <p:txBody>
              <a:bodyPr wrap="none" anchor="ctr"/>
              <a:lstStyle/>
              <a:p>
                <a:endParaRPr lang="en-US"/>
              </a:p>
            </p:txBody>
          </p:sp>
          <p:sp>
            <p:nvSpPr>
              <p:cNvPr id="149529" name="Line 25"/>
              <p:cNvSpPr>
                <a:spLocks noChangeShapeType="1"/>
              </p:cNvSpPr>
              <p:nvPr/>
            </p:nvSpPr>
            <p:spPr bwMode="auto">
              <a:xfrm>
                <a:off x="278" y="1536"/>
                <a:ext cx="0" cy="99"/>
              </a:xfrm>
              <a:prstGeom prst="line">
                <a:avLst/>
              </a:prstGeom>
              <a:noFill/>
              <a:ln w="9525">
                <a:solidFill>
                  <a:schemeClr val="tx1"/>
                </a:solidFill>
                <a:prstDash val="dash"/>
                <a:round/>
                <a:headEnd/>
                <a:tailEnd/>
              </a:ln>
              <a:effectLst/>
            </p:spPr>
            <p:txBody>
              <a:bodyPr wrap="none" anchor="ctr"/>
              <a:lstStyle/>
              <a:p>
                <a:endParaRPr lang="en-US"/>
              </a:p>
            </p:txBody>
          </p:sp>
        </p:grpSp>
        <p:grpSp>
          <p:nvGrpSpPr>
            <p:cNvPr id="12" name="Group 26"/>
            <p:cNvGrpSpPr>
              <a:grpSpLocks/>
            </p:cNvGrpSpPr>
            <p:nvPr/>
          </p:nvGrpSpPr>
          <p:grpSpPr bwMode="auto">
            <a:xfrm>
              <a:off x="826" y="1912"/>
              <a:ext cx="617" cy="496"/>
              <a:chOff x="826" y="1912"/>
              <a:chExt cx="617" cy="496"/>
            </a:xfrm>
          </p:grpSpPr>
          <p:sp>
            <p:nvSpPr>
              <p:cNvPr id="149531" name="Oval 27"/>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a:effectLst/>
            </p:spPr>
            <p:txBody>
              <a:bodyPr wrap="none" anchor="ctr"/>
              <a:lstStyle/>
              <a:p>
                <a:endParaRPr lang="en-US"/>
              </a:p>
            </p:txBody>
          </p:sp>
          <p:grpSp>
            <p:nvGrpSpPr>
              <p:cNvPr id="13" name="Group 28"/>
              <p:cNvGrpSpPr>
                <a:grpSpLocks/>
              </p:cNvGrpSpPr>
              <p:nvPr/>
            </p:nvGrpSpPr>
            <p:grpSpPr bwMode="auto">
              <a:xfrm>
                <a:off x="826" y="1912"/>
                <a:ext cx="617" cy="496"/>
                <a:chOff x="826" y="1912"/>
                <a:chExt cx="617" cy="496"/>
              </a:xfrm>
            </p:grpSpPr>
            <p:sp>
              <p:nvSpPr>
                <p:cNvPr id="149533" name="Oval 29"/>
                <p:cNvSpPr>
                  <a:spLocks noChangeArrowheads="1"/>
                </p:cNvSpPr>
                <p:nvPr/>
              </p:nvSpPr>
              <p:spPr bwMode="auto">
                <a:xfrm>
                  <a:off x="826" y="2158"/>
                  <a:ext cx="617" cy="250"/>
                </a:xfrm>
                <a:prstGeom prst="ellipse">
                  <a:avLst/>
                </a:prstGeom>
                <a:noFill/>
                <a:ln w="9525">
                  <a:solidFill>
                    <a:schemeClr val="tx1"/>
                  </a:solidFill>
                  <a:prstDash val="dash"/>
                  <a:round/>
                  <a:headEnd/>
                  <a:tailEnd/>
                </a:ln>
                <a:effectLst/>
              </p:spPr>
              <p:txBody>
                <a:bodyPr wrap="none" anchor="ctr"/>
                <a:lstStyle/>
                <a:p>
                  <a:endParaRPr lang="en-US"/>
                </a:p>
              </p:txBody>
            </p:sp>
            <p:sp>
              <p:nvSpPr>
                <p:cNvPr id="149534" name="Oval 30"/>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grpSp>
        <p:sp>
          <p:nvSpPr>
            <p:cNvPr id="149535" name="Oval 31"/>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grpSp>
        <p:nvGrpSpPr>
          <p:cNvPr id="14" name="Group 32"/>
          <p:cNvGrpSpPr>
            <a:grpSpLocks/>
          </p:cNvGrpSpPr>
          <p:nvPr/>
        </p:nvGrpSpPr>
        <p:grpSpPr bwMode="auto">
          <a:xfrm>
            <a:off x="1533525" y="4452938"/>
            <a:ext cx="979488" cy="914400"/>
            <a:chOff x="826" y="1832"/>
            <a:chExt cx="617" cy="576"/>
          </a:xfrm>
        </p:grpSpPr>
        <p:grpSp>
          <p:nvGrpSpPr>
            <p:cNvPr id="15" name="Group 33"/>
            <p:cNvGrpSpPr>
              <a:grpSpLocks/>
            </p:cNvGrpSpPr>
            <p:nvPr/>
          </p:nvGrpSpPr>
          <p:grpSpPr bwMode="auto">
            <a:xfrm>
              <a:off x="827" y="2064"/>
              <a:ext cx="616" cy="231"/>
              <a:chOff x="278" y="1535"/>
              <a:chExt cx="671" cy="100"/>
            </a:xfrm>
          </p:grpSpPr>
          <p:sp>
            <p:nvSpPr>
              <p:cNvPr id="149538" name="Line 34"/>
              <p:cNvSpPr>
                <a:spLocks noChangeShapeType="1"/>
              </p:cNvSpPr>
              <p:nvPr/>
            </p:nvSpPr>
            <p:spPr bwMode="auto">
              <a:xfrm>
                <a:off x="949" y="1535"/>
                <a:ext cx="0" cy="99"/>
              </a:xfrm>
              <a:prstGeom prst="line">
                <a:avLst/>
              </a:prstGeom>
              <a:noFill/>
              <a:ln w="9525">
                <a:solidFill>
                  <a:schemeClr val="tx1"/>
                </a:solidFill>
                <a:prstDash val="dash"/>
                <a:round/>
                <a:headEnd/>
                <a:tailEnd/>
              </a:ln>
              <a:effectLst/>
            </p:spPr>
            <p:txBody>
              <a:bodyPr wrap="none" anchor="ctr"/>
              <a:lstStyle/>
              <a:p>
                <a:endParaRPr lang="en-US"/>
              </a:p>
            </p:txBody>
          </p:sp>
          <p:sp>
            <p:nvSpPr>
              <p:cNvPr id="149539" name="Line 35"/>
              <p:cNvSpPr>
                <a:spLocks noChangeShapeType="1"/>
              </p:cNvSpPr>
              <p:nvPr/>
            </p:nvSpPr>
            <p:spPr bwMode="auto">
              <a:xfrm>
                <a:off x="278" y="1536"/>
                <a:ext cx="0" cy="99"/>
              </a:xfrm>
              <a:prstGeom prst="line">
                <a:avLst/>
              </a:prstGeom>
              <a:noFill/>
              <a:ln w="9525">
                <a:solidFill>
                  <a:schemeClr val="tx1"/>
                </a:solidFill>
                <a:prstDash val="dash"/>
                <a:round/>
                <a:headEnd/>
                <a:tailEnd/>
              </a:ln>
              <a:effectLst/>
            </p:spPr>
            <p:txBody>
              <a:bodyPr wrap="none" anchor="ctr"/>
              <a:lstStyle/>
              <a:p>
                <a:endParaRPr lang="en-US"/>
              </a:p>
            </p:txBody>
          </p:sp>
        </p:grpSp>
        <p:grpSp>
          <p:nvGrpSpPr>
            <p:cNvPr id="16" name="Group 36"/>
            <p:cNvGrpSpPr>
              <a:grpSpLocks/>
            </p:cNvGrpSpPr>
            <p:nvPr/>
          </p:nvGrpSpPr>
          <p:grpSpPr bwMode="auto">
            <a:xfrm>
              <a:off x="826" y="1912"/>
              <a:ext cx="617" cy="496"/>
              <a:chOff x="826" y="1912"/>
              <a:chExt cx="617" cy="496"/>
            </a:xfrm>
          </p:grpSpPr>
          <p:sp>
            <p:nvSpPr>
              <p:cNvPr id="149541" name="Oval 37"/>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a:effectLst/>
            </p:spPr>
            <p:txBody>
              <a:bodyPr wrap="none" anchor="ctr"/>
              <a:lstStyle/>
              <a:p>
                <a:endParaRPr lang="en-US"/>
              </a:p>
            </p:txBody>
          </p:sp>
          <p:grpSp>
            <p:nvGrpSpPr>
              <p:cNvPr id="17" name="Group 38"/>
              <p:cNvGrpSpPr>
                <a:grpSpLocks/>
              </p:cNvGrpSpPr>
              <p:nvPr/>
            </p:nvGrpSpPr>
            <p:grpSpPr bwMode="auto">
              <a:xfrm>
                <a:off x="826" y="1912"/>
                <a:ext cx="617" cy="496"/>
                <a:chOff x="826" y="1912"/>
                <a:chExt cx="617" cy="496"/>
              </a:xfrm>
            </p:grpSpPr>
            <p:sp>
              <p:nvSpPr>
                <p:cNvPr id="149543" name="Oval 39"/>
                <p:cNvSpPr>
                  <a:spLocks noChangeArrowheads="1"/>
                </p:cNvSpPr>
                <p:nvPr/>
              </p:nvSpPr>
              <p:spPr bwMode="auto">
                <a:xfrm>
                  <a:off x="826" y="2158"/>
                  <a:ext cx="617" cy="250"/>
                </a:xfrm>
                <a:prstGeom prst="ellipse">
                  <a:avLst/>
                </a:prstGeom>
                <a:noFill/>
                <a:ln w="9525">
                  <a:solidFill>
                    <a:schemeClr val="tx1"/>
                  </a:solidFill>
                  <a:prstDash val="dash"/>
                  <a:round/>
                  <a:headEnd/>
                  <a:tailEnd/>
                </a:ln>
                <a:effectLst/>
              </p:spPr>
              <p:txBody>
                <a:bodyPr wrap="none" anchor="ctr"/>
                <a:lstStyle/>
                <a:p>
                  <a:endParaRPr lang="en-US"/>
                </a:p>
              </p:txBody>
            </p:sp>
            <p:sp>
              <p:nvSpPr>
                <p:cNvPr id="149544" name="Oval 40"/>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grpSp>
        <p:sp>
          <p:nvSpPr>
            <p:cNvPr id="149545" name="Oval 41"/>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sp>
        <p:nvSpPr>
          <p:cNvPr id="149546" name="Rectangle 42"/>
          <p:cNvSpPr>
            <a:spLocks noGrp="1" noChangeArrowheads="1"/>
          </p:cNvSpPr>
          <p:nvPr>
            <p:ph type="title"/>
          </p:nvPr>
        </p:nvSpPr>
        <p:spPr/>
        <p:txBody>
          <a:bodyPr/>
          <a:lstStyle/>
          <a:p>
            <a:r>
              <a:rPr lang="en-US"/>
              <a:t>After FlexClone</a:t>
            </a:r>
          </a:p>
        </p:txBody>
      </p:sp>
      <p:sp>
        <p:nvSpPr>
          <p:cNvPr id="149547" name="Text Box 43"/>
          <p:cNvSpPr txBox="1">
            <a:spLocks noChangeArrowheads="1"/>
          </p:cNvSpPr>
          <p:nvPr/>
        </p:nvSpPr>
        <p:spPr bwMode="auto">
          <a:xfrm>
            <a:off x="619125" y="1427163"/>
            <a:ext cx="1257300" cy="336550"/>
          </a:xfrm>
          <a:prstGeom prst="rect">
            <a:avLst/>
          </a:prstGeom>
          <a:noFill/>
          <a:ln w="12700">
            <a:noFill/>
            <a:miter lim="800000"/>
            <a:headEnd/>
            <a:tailEnd/>
          </a:ln>
          <a:effectLst/>
        </p:spPr>
        <p:txBody>
          <a:bodyPr wrap="none">
            <a:spAutoFit/>
          </a:bodyPr>
          <a:lstStyle/>
          <a:p>
            <a:pPr algn="ctr"/>
            <a:r>
              <a:rPr lang="en-US" sz="1600">
                <a:solidFill>
                  <a:schemeClr val="tx1"/>
                </a:solidFill>
              </a:rPr>
              <a:t>Production</a:t>
            </a:r>
          </a:p>
        </p:txBody>
      </p:sp>
      <p:sp>
        <p:nvSpPr>
          <p:cNvPr id="149548" name="Line 44"/>
          <p:cNvSpPr>
            <a:spLocks noChangeShapeType="1"/>
          </p:cNvSpPr>
          <p:nvPr/>
        </p:nvSpPr>
        <p:spPr bwMode="auto">
          <a:xfrm flipH="1">
            <a:off x="1770063" y="2165350"/>
            <a:ext cx="831850" cy="0"/>
          </a:xfrm>
          <a:prstGeom prst="line">
            <a:avLst/>
          </a:prstGeom>
          <a:noFill/>
          <a:ln w="28575">
            <a:solidFill>
              <a:srgbClr val="485C9C"/>
            </a:solidFill>
            <a:round/>
            <a:headEnd type="triangle" w="med" len="med"/>
            <a:tailEnd type="triangle" w="med" len="med"/>
          </a:ln>
          <a:effectLst/>
        </p:spPr>
        <p:txBody>
          <a:bodyPr wrap="none" anchor="ctr"/>
          <a:lstStyle/>
          <a:p>
            <a:endParaRPr lang="en-US"/>
          </a:p>
        </p:txBody>
      </p:sp>
      <p:sp>
        <p:nvSpPr>
          <p:cNvPr id="149577" name="Rectangle 73"/>
          <p:cNvSpPr>
            <a:spLocks noChangeArrowheads="1"/>
          </p:cNvSpPr>
          <p:nvPr/>
        </p:nvSpPr>
        <p:spPr bwMode="auto">
          <a:xfrm>
            <a:off x="1511300" y="3082925"/>
            <a:ext cx="984250" cy="136525"/>
          </a:xfrm>
          <a:prstGeom prst="rect">
            <a:avLst/>
          </a:prstGeom>
          <a:solidFill>
            <a:srgbClr val="9EAAD2"/>
          </a:solidFill>
          <a:ln w="12700">
            <a:noFill/>
            <a:miter lim="800000"/>
            <a:headEnd/>
            <a:tailEnd/>
          </a:ln>
          <a:effectLst/>
        </p:spPr>
        <p:txBody>
          <a:bodyPr wrap="none" anchor="ctr"/>
          <a:lstStyle/>
          <a:p>
            <a:endParaRPr lang="en-US"/>
          </a:p>
        </p:txBody>
      </p:sp>
      <p:sp>
        <p:nvSpPr>
          <p:cNvPr id="149578" name="Line 74"/>
          <p:cNvSpPr>
            <a:spLocks noChangeShapeType="1"/>
          </p:cNvSpPr>
          <p:nvPr/>
        </p:nvSpPr>
        <p:spPr bwMode="auto">
          <a:xfrm>
            <a:off x="2493963" y="3089275"/>
            <a:ext cx="0" cy="144463"/>
          </a:xfrm>
          <a:prstGeom prst="line">
            <a:avLst/>
          </a:prstGeom>
          <a:noFill/>
          <a:ln w="9525">
            <a:solidFill>
              <a:srgbClr val="485C9C"/>
            </a:solidFill>
            <a:round/>
            <a:headEnd/>
            <a:tailEnd/>
          </a:ln>
          <a:effectLst/>
        </p:spPr>
        <p:txBody>
          <a:bodyPr wrap="none" anchor="ctr"/>
          <a:lstStyle/>
          <a:p>
            <a:endParaRPr lang="en-US"/>
          </a:p>
        </p:txBody>
      </p:sp>
      <p:grpSp>
        <p:nvGrpSpPr>
          <p:cNvPr id="18" name="Group 75"/>
          <p:cNvGrpSpPr>
            <a:grpSpLocks/>
          </p:cNvGrpSpPr>
          <p:nvPr/>
        </p:nvGrpSpPr>
        <p:grpSpPr bwMode="auto">
          <a:xfrm>
            <a:off x="1514475" y="2890838"/>
            <a:ext cx="979488" cy="914400"/>
            <a:chOff x="826" y="1832"/>
            <a:chExt cx="617" cy="576"/>
          </a:xfrm>
        </p:grpSpPr>
        <p:grpSp>
          <p:nvGrpSpPr>
            <p:cNvPr id="19" name="Group 76"/>
            <p:cNvGrpSpPr>
              <a:grpSpLocks/>
            </p:cNvGrpSpPr>
            <p:nvPr/>
          </p:nvGrpSpPr>
          <p:grpSpPr bwMode="auto">
            <a:xfrm>
              <a:off x="827" y="2064"/>
              <a:ext cx="616" cy="231"/>
              <a:chOff x="278" y="1535"/>
              <a:chExt cx="671" cy="100"/>
            </a:xfrm>
          </p:grpSpPr>
          <p:sp>
            <p:nvSpPr>
              <p:cNvPr id="149581" name="Line 77"/>
              <p:cNvSpPr>
                <a:spLocks noChangeShapeType="1"/>
              </p:cNvSpPr>
              <p:nvPr/>
            </p:nvSpPr>
            <p:spPr bwMode="auto">
              <a:xfrm>
                <a:off x="949" y="1535"/>
                <a:ext cx="0" cy="99"/>
              </a:xfrm>
              <a:prstGeom prst="line">
                <a:avLst/>
              </a:prstGeom>
              <a:noFill/>
              <a:ln w="9525">
                <a:solidFill>
                  <a:schemeClr val="tx1"/>
                </a:solidFill>
                <a:prstDash val="dash"/>
                <a:round/>
                <a:headEnd/>
                <a:tailEnd/>
              </a:ln>
              <a:effectLst/>
            </p:spPr>
            <p:txBody>
              <a:bodyPr wrap="none" anchor="ctr"/>
              <a:lstStyle/>
              <a:p>
                <a:endParaRPr lang="en-US"/>
              </a:p>
            </p:txBody>
          </p:sp>
          <p:sp>
            <p:nvSpPr>
              <p:cNvPr id="149582" name="Line 78"/>
              <p:cNvSpPr>
                <a:spLocks noChangeShapeType="1"/>
              </p:cNvSpPr>
              <p:nvPr/>
            </p:nvSpPr>
            <p:spPr bwMode="auto">
              <a:xfrm>
                <a:off x="278" y="1536"/>
                <a:ext cx="0" cy="99"/>
              </a:xfrm>
              <a:prstGeom prst="line">
                <a:avLst/>
              </a:prstGeom>
              <a:noFill/>
              <a:ln w="9525">
                <a:solidFill>
                  <a:schemeClr val="tx1"/>
                </a:solidFill>
                <a:prstDash val="dash"/>
                <a:round/>
                <a:headEnd/>
                <a:tailEnd/>
              </a:ln>
              <a:effectLst/>
            </p:spPr>
            <p:txBody>
              <a:bodyPr wrap="none" anchor="ctr"/>
              <a:lstStyle/>
              <a:p>
                <a:endParaRPr lang="en-US"/>
              </a:p>
            </p:txBody>
          </p:sp>
        </p:grpSp>
        <p:grpSp>
          <p:nvGrpSpPr>
            <p:cNvPr id="20" name="Group 79"/>
            <p:cNvGrpSpPr>
              <a:grpSpLocks/>
            </p:cNvGrpSpPr>
            <p:nvPr/>
          </p:nvGrpSpPr>
          <p:grpSpPr bwMode="auto">
            <a:xfrm>
              <a:off x="826" y="1912"/>
              <a:ext cx="617" cy="496"/>
              <a:chOff x="826" y="1912"/>
              <a:chExt cx="617" cy="496"/>
            </a:xfrm>
          </p:grpSpPr>
          <p:sp>
            <p:nvSpPr>
              <p:cNvPr id="149584" name="Oval 80"/>
              <p:cNvSpPr>
                <a:spLocks noChangeArrowheads="1"/>
              </p:cNvSpPr>
              <p:nvPr/>
            </p:nvSpPr>
            <p:spPr bwMode="auto">
              <a:xfrm>
                <a:off x="826" y="1940"/>
                <a:ext cx="617" cy="250"/>
              </a:xfrm>
              <a:prstGeom prst="ellipse">
                <a:avLst/>
              </a:prstGeom>
              <a:solidFill>
                <a:schemeClr val="bg1"/>
              </a:solidFill>
              <a:ln w="9525">
                <a:solidFill>
                  <a:srgbClr val="485C9C"/>
                </a:solidFill>
                <a:round/>
                <a:headEnd/>
                <a:tailEnd/>
              </a:ln>
              <a:effectLst/>
            </p:spPr>
            <p:txBody>
              <a:bodyPr wrap="none" anchor="ctr"/>
              <a:lstStyle/>
              <a:p>
                <a:endParaRPr lang="en-US"/>
              </a:p>
            </p:txBody>
          </p:sp>
          <p:grpSp>
            <p:nvGrpSpPr>
              <p:cNvPr id="21" name="Group 81"/>
              <p:cNvGrpSpPr>
                <a:grpSpLocks/>
              </p:cNvGrpSpPr>
              <p:nvPr/>
            </p:nvGrpSpPr>
            <p:grpSpPr bwMode="auto">
              <a:xfrm>
                <a:off x="826" y="1912"/>
                <a:ext cx="617" cy="496"/>
                <a:chOff x="826" y="1912"/>
                <a:chExt cx="617" cy="496"/>
              </a:xfrm>
            </p:grpSpPr>
            <p:sp>
              <p:nvSpPr>
                <p:cNvPr id="149586" name="Oval 82"/>
                <p:cNvSpPr>
                  <a:spLocks noChangeArrowheads="1"/>
                </p:cNvSpPr>
                <p:nvPr/>
              </p:nvSpPr>
              <p:spPr bwMode="auto">
                <a:xfrm>
                  <a:off x="826" y="2158"/>
                  <a:ext cx="617" cy="250"/>
                </a:xfrm>
                <a:prstGeom prst="ellipse">
                  <a:avLst/>
                </a:prstGeom>
                <a:noFill/>
                <a:ln w="9525">
                  <a:solidFill>
                    <a:schemeClr val="tx1"/>
                  </a:solidFill>
                  <a:prstDash val="dash"/>
                  <a:round/>
                  <a:headEnd/>
                  <a:tailEnd/>
                </a:ln>
                <a:effectLst/>
              </p:spPr>
              <p:txBody>
                <a:bodyPr wrap="none" anchor="ctr"/>
                <a:lstStyle/>
                <a:p>
                  <a:endParaRPr lang="en-US"/>
                </a:p>
              </p:txBody>
            </p:sp>
            <p:sp>
              <p:nvSpPr>
                <p:cNvPr id="149587" name="Oval 83"/>
                <p:cNvSpPr>
                  <a:spLocks noChangeArrowheads="1"/>
                </p:cNvSpPr>
                <p:nvPr/>
              </p:nvSpPr>
              <p:spPr bwMode="auto">
                <a:xfrm>
                  <a:off x="826" y="191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grpSp>
        <p:sp>
          <p:nvSpPr>
            <p:cNvPr id="149588" name="Oval 84"/>
            <p:cNvSpPr>
              <a:spLocks noChangeArrowheads="1"/>
            </p:cNvSpPr>
            <p:nvPr/>
          </p:nvSpPr>
          <p:spPr bwMode="auto">
            <a:xfrm>
              <a:off x="826" y="1832"/>
              <a:ext cx="617" cy="250"/>
            </a:xfrm>
            <a:prstGeom prst="ellipse">
              <a:avLst/>
            </a:prstGeom>
            <a:solidFill>
              <a:srgbClr val="9EAAD2"/>
            </a:solidFill>
            <a:ln w="9525">
              <a:solidFill>
                <a:srgbClr val="485C9C"/>
              </a:solidFill>
              <a:round/>
              <a:headEnd/>
              <a:tailEnd/>
            </a:ln>
            <a:effectLst/>
          </p:spPr>
          <p:txBody>
            <a:bodyPr wrap="none" anchor="ctr"/>
            <a:lstStyle/>
            <a:p>
              <a:endParaRPr lang="en-US"/>
            </a:p>
          </p:txBody>
        </p:sp>
      </p:grpSp>
      <p:sp>
        <p:nvSpPr>
          <p:cNvPr id="149589" name="Line 85"/>
          <p:cNvSpPr>
            <a:spLocks noChangeShapeType="1"/>
          </p:cNvSpPr>
          <p:nvPr/>
        </p:nvSpPr>
        <p:spPr bwMode="auto">
          <a:xfrm>
            <a:off x="1516063" y="3090863"/>
            <a:ext cx="0" cy="144462"/>
          </a:xfrm>
          <a:prstGeom prst="line">
            <a:avLst/>
          </a:prstGeom>
          <a:noFill/>
          <a:ln w="9525">
            <a:solidFill>
              <a:srgbClr val="485C9C"/>
            </a:solidFill>
            <a:round/>
            <a:headEnd/>
            <a:tailEnd/>
          </a:ln>
          <a:effectLst/>
        </p:spPr>
        <p:txBody>
          <a:bodyPr wrap="none" anchor="ctr"/>
          <a:lstStyle/>
          <a:p>
            <a:endParaRPr lang="en-US"/>
          </a:p>
        </p:txBody>
      </p:sp>
      <p:sp>
        <p:nvSpPr>
          <p:cNvPr id="149590" name="Rectangle 86"/>
          <p:cNvSpPr>
            <a:spLocks noChangeArrowheads="1"/>
          </p:cNvSpPr>
          <p:nvPr/>
        </p:nvSpPr>
        <p:spPr bwMode="auto">
          <a:xfrm>
            <a:off x="1582738" y="5440363"/>
            <a:ext cx="771525" cy="385762"/>
          </a:xfrm>
          <a:prstGeom prst="rect">
            <a:avLst/>
          </a:prstGeom>
          <a:noFill/>
          <a:ln w="12700">
            <a:noFill/>
            <a:miter lim="800000"/>
            <a:headEnd/>
            <a:tailEnd/>
          </a:ln>
          <a:effectLst/>
        </p:spPr>
        <p:txBody>
          <a:bodyPr wrap="none">
            <a:spAutoFit/>
          </a:bodyPr>
          <a:lstStyle/>
          <a:p>
            <a:pPr algn="ctr">
              <a:lnSpc>
                <a:spcPct val="90000"/>
              </a:lnSpc>
              <a:spcBef>
                <a:spcPct val="45000"/>
              </a:spcBef>
              <a:spcAft>
                <a:spcPct val="30000"/>
              </a:spcAft>
            </a:pPr>
            <a:r>
              <a:rPr lang="en-US" sz="1600">
                <a:solidFill>
                  <a:schemeClr val="tx1"/>
                </a:solidFill>
              </a:rPr>
              <a:t>Test 1</a:t>
            </a:r>
          </a:p>
        </p:txBody>
      </p:sp>
      <p:grpSp>
        <p:nvGrpSpPr>
          <p:cNvPr id="22" name="Group 87"/>
          <p:cNvGrpSpPr>
            <a:grpSpLocks/>
          </p:cNvGrpSpPr>
          <p:nvPr/>
        </p:nvGrpSpPr>
        <p:grpSpPr bwMode="auto">
          <a:xfrm>
            <a:off x="3382963" y="2752725"/>
            <a:ext cx="847725" cy="1951038"/>
            <a:chOff x="1895" y="1839"/>
            <a:chExt cx="534" cy="1083"/>
          </a:xfrm>
        </p:grpSpPr>
        <p:grpSp>
          <p:nvGrpSpPr>
            <p:cNvPr id="23" name="Group 88"/>
            <p:cNvGrpSpPr>
              <a:grpSpLocks/>
            </p:cNvGrpSpPr>
            <p:nvPr/>
          </p:nvGrpSpPr>
          <p:grpSpPr bwMode="auto">
            <a:xfrm flipH="1">
              <a:off x="1895" y="2679"/>
              <a:ext cx="534" cy="243"/>
              <a:chOff x="690" y="1627"/>
              <a:chExt cx="280" cy="417"/>
            </a:xfrm>
          </p:grpSpPr>
          <p:sp>
            <p:nvSpPr>
              <p:cNvPr id="149593" name="Line 89"/>
              <p:cNvSpPr>
                <a:spLocks noChangeShapeType="1"/>
              </p:cNvSpPr>
              <p:nvPr/>
            </p:nvSpPr>
            <p:spPr bwMode="auto">
              <a:xfrm>
                <a:off x="690" y="1627"/>
                <a:ext cx="0" cy="417"/>
              </a:xfrm>
              <a:prstGeom prst="line">
                <a:avLst/>
              </a:prstGeom>
              <a:noFill/>
              <a:ln w="28575">
                <a:solidFill>
                  <a:srgbClr val="485C9C"/>
                </a:solidFill>
                <a:round/>
                <a:headEnd/>
                <a:tailEnd type="triangle" w="med" len="med"/>
              </a:ln>
              <a:effectLst/>
            </p:spPr>
            <p:txBody>
              <a:bodyPr wrap="none" anchor="ctr"/>
              <a:lstStyle/>
              <a:p>
                <a:endParaRPr lang="en-US"/>
              </a:p>
            </p:txBody>
          </p:sp>
          <p:sp>
            <p:nvSpPr>
              <p:cNvPr id="149594" name="Line 90"/>
              <p:cNvSpPr>
                <a:spLocks noChangeShapeType="1"/>
              </p:cNvSpPr>
              <p:nvPr/>
            </p:nvSpPr>
            <p:spPr bwMode="auto">
              <a:xfrm>
                <a:off x="690" y="1636"/>
                <a:ext cx="280" cy="0"/>
              </a:xfrm>
              <a:prstGeom prst="line">
                <a:avLst/>
              </a:prstGeom>
              <a:noFill/>
              <a:ln w="28575">
                <a:solidFill>
                  <a:srgbClr val="485C9C"/>
                </a:solidFill>
                <a:round/>
                <a:headEnd/>
                <a:tailEnd/>
              </a:ln>
              <a:effectLst/>
            </p:spPr>
            <p:txBody>
              <a:bodyPr wrap="none" anchor="ctr"/>
              <a:lstStyle/>
              <a:p>
                <a:endParaRPr lang="en-US"/>
              </a:p>
            </p:txBody>
          </p:sp>
        </p:grpSp>
        <p:sp>
          <p:nvSpPr>
            <p:cNvPr id="149595" name="Line 91"/>
            <p:cNvSpPr>
              <a:spLocks noChangeShapeType="1"/>
            </p:cNvSpPr>
            <p:nvPr/>
          </p:nvSpPr>
          <p:spPr bwMode="auto">
            <a:xfrm flipH="1" flipV="1">
              <a:off x="1906" y="1839"/>
              <a:ext cx="0" cy="850"/>
            </a:xfrm>
            <a:prstGeom prst="line">
              <a:avLst/>
            </a:prstGeom>
            <a:noFill/>
            <a:ln w="28575">
              <a:solidFill>
                <a:srgbClr val="485C9C"/>
              </a:solidFill>
              <a:round/>
              <a:headEnd/>
              <a:tailEnd/>
            </a:ln>
            <a:effectLst/>
          </p:spPr>
          <p:txBody>
            <a:bodyPr wrap="none" anchor="ctr"/>
            <a:lstStyle/>
            <a:p>
              <a:endParaRPr lang="en-US"/>
            </a:p>
          </p:txBody>
        </p:sp>
      </p:grpSp>
      <p:sp>
        <p:nvSpPr>
          <p:cNvPr id="149596" name="Rectangle 92"/>
          <p:cNvSpPr>
            <a:spLocks noChangeArrowheads="1"/>
          </p:cNvSpPr>
          <p:nvPr/>
        </p:nvSpPr>
        <p:spPr bwMode="auto">
          <a:xfrm>
            <a:off x="3854450" y="5440363"/>
            <a:ext cx="771525" cy="385762"/>
          </a:xfrm>
          <a:prstGeom prst="rect">
            <a:avLst/>
          </a:prstGeom>
          <a:noFill/>
          <a:ln w="12700">
            <a:noFill/>
            <a:miter lim="800000"/>
            <a:headEnd/>
            <a:tailEnd/>
          </a:ln>
          <a:effectLst/>
        </p:spPr>
        <p:txBody>
          <a:bodyPr wrap="none">
            <a:spAutoFit/>
          </a:bodyPr>
          <a:lstStyle/>
          <a:p>
            <a:pPr algn="ctr">
              <a:lnSpc>
                <a:spcPct val="90000"/>
              </a:lnSpc>
              <a:spcBef>
                <a:spcPct val="45000"/>
              </a:spcBef>
              <a:spcAft>
                <a:spcPct val="30000"/>
              </a:spcAft>
            </a:pPr>
            <a:r>
              <a:rPr lang="en-US" sz="1600">
                <a:solidFill>
                  <a:schemeClr val="tx1"/>
                </a:solidFill>
              </a:rPr>
              <a:t>Test 2</a:t>
            </a:r>
          </a:p>
        </p:txBody>
      </p:sp>
      <p:sp>
        <p:nvSpPr>
          <p:cNvPr id="149597" name="Rectangle 93"/>
          <p:cNvSpPr>
            <a:spLocks noChangeArrowheads="1"/>
          </p:cNvSpPr>
          <p:nvPr/>
        </p:nvSpPr>
        <p:spPr bwMode="auto">
          <a:xfrm>
            <a:off x="2873375" y="6126163"/>
            <a:ext cx="488950" cy="336550"/>
          </a:xfrm>
          <a:prstGeom prst="rect">
            <a:avLst/>
          </a:prstGeom>
          <a:noFill/>
          <a:ln w="12700">
            <a:noFill/>
            <a:miter lim="800000"/>
            <a:headEnd/>
            <a:tailEnd/>
          </a:ln>
          <a:effectLst/>
        </p:spPr>
        <p:txBody>
          <a:bodyPr wrap="none">
            <a:spAutoFit/>
          </a:bodyPr>
          <a:lstStyle/>
          <a:p>
            <a:pPr algn="ctr">
              <a:spcBef>
                <a:spcPct val="50000"/>
              </a:spcBef>
            </a:pPr>
            <a:r>
              <a:rPr lang="en-US" sz="1600">
                <a:solidFill>
                  <a:schemeClr val="tx1"/>
                </a:solidFill>
              </a:rPr>
              <a:t>QA</a:t>
            </a:r>
          </a:p>
        </p:txBody>
      </p:sp>
      <p:sp>
        <p:nvSpPr>
          <p:cNvPr id="149598" name="Line 94"/>
          <p:cNvSpPr>
            <a:spLocks noChangeShapeType="1"/>
          </p:cNvSpPr>
          <p:nvPr/>
        </p:nvSpPr>
        <p:spPr bwMode="auto">
          <a:xfrm>
            <a:off x="3132138" y="2781300"/>
            <a:ext cx="0" cy="2527300"/>
          </a:xfrm>
          <a:prstGeom prst="line">
            <a:avLst/>
          </a:prstGeom>
          <a:noFill/>
          <a:ln w="28575">
            <a:solidFill>
              <a:srgbClr val="485C9C"/>
            </a:solidFill>
            <a:round/>
            <a:headEnd/>
            <a:tailEnd type="triangle" w="med" len="med"/>
          </a:ln>
          <a:effectLst/>
        </p:spPr>
        <p:txBody>
          <a:bodyPr wrap="none" anchor="ctr"/>
          <a:lstStyle/>
          <a:p>
            <a:endParaRPr lang="en-US"/>
          </a:p>
        </p:txBody>
      </p:sp>
      <p:sp>
        <p:nvSpPr>
          <p:cNvPr id="149599" name="Rectangle 95"/>
          <p:cNvSpPr>
            <a:spLocks noChangeArrowheads="1"/>
          </p:cNvSpPr>
          <p:nvPr/>
        </p:nvSpPr>
        <p:spPr bwMode="auto">
          <a:xfrm>
            <a:off x="1433513" y="3798888"/>
            <a:ext cx="1144587" cy="385762"/>
          </a:xfrm>
          <a:prstGeom prst="rect">
            <a:avLst/>
          </a:prstGeom>
          <a:noFill/>
          <a:ln w="12700">
            <a:noFill/>
            <a:miter lim="800000"/>
            <a:headEnd/>
            <a:tailEnd/>
          </a:ln>
          <a:effectLst/>
        </p:spPr>
        <p:txBody>
          <a:bodyPr wrap="none">
            <a:spAutoFit/>
          </a:bodyPr>
          <a:lstStyle/>
          <a:p>
            <a:pPr algn="ctr">
              <a:lnSpc>
                <a:spcPct val="90000"/>
              </a:lnSpc>
              <a:spcBef>
                <a:spcPct val="45000"/>
              </a:spcBef>
              <a:spcAft>
                <a:spcPct val="30000"/>
              </a:spcAft>
            </a:pPr>
            <a:r>
              <a:rPr lang="en-US" sz="1600">
                <a:solidFill>
                  <a:schemeClr val="tx1"/>
                </a:solidFill>
              </a:rPr>
              <a:t>Develop 1</a:t>
            </a:r>
          </a:p>
        </p:txBody>
      </p:sp>
      <p:grpSp>
        <p:nvGrpSpPr>
          <p:cNvPr id="24" name="Group 96"/>
          <p:cNvGrpSpPr>
            <a:grpSpLocks/>
          </p:cNvGrpSpPr>
          <p:nvPr/>
        </p:nvGrpSpPr>
        <p:grpSpPr bwMode="auto">
          <a:xfrm flipH="1">
            <a:off x="2020888" y="2762250"/>
            <a:ext cx="847725" cy="1951038"/>
            <a:chOff x="1895" y="1839"/>
            <a:chExt cx="534" cy="1083"/>
          </a:xfrm>
        </p:grpSpPr>
        <p:grpSp>
          <p:nvGrpSpPr>
            <p:cNvPr id="25" name="Group 97"/>
            <p:cNvGrpSpPr>
              <a:grpSpLocks/>
            </p:cNvGrpSpPr>
            <p:nvPr/>
          </p:nvGrpSpPr>
          <p:grpSpPr bwMode="auto">
            <a:xfrm flipH="1">
              <a:off x="1895" y="2679"/>
              <a:ext cx="534" cy="243"/>
              <a:chOff x="690" y="1627"/>
              <a:chExt cx="280" cy="417"/>
            </a:xfrm>
          </p:grpSpPr>
          <p:sp>
            <p:nvSpPr>
              <p:cNvPr id="149602" name="Line 98"/>
              <p:cNvSpPr>
                <a:spLocks noChangeShapeType="1"/>
              </p:cNvSpPr>
              <p:nvPr/>
            </p:nvSpPr>
            <p:spPr bwMode="auto">
              <a:xfrm>
                <a:off x="690" y="1627"/>
                <a:ext cx="0" cy="417"/>
              </a:xfrm>
              <a:prstGeom prst="line">
                <a:avLst/>
              </a:prstGeom>
              <a:noFill/>
              <a:ln w="28575">
                <a:solidFill>
                  <a:srgbClr val="485C9C"/>
                </a:solidFill>
                <a:round/>
                <a:headEnd/>
                <a:tailEnd type="triangle" w="med" len="med"/>
              </a:ln>
              <a:effectLst/>
            </p:spPr>
            <p:txBody>
              <a:bodyPr wrap="none" anchor="ctr"/>
              <a:lstStyle/>
              <a:p>
                <a:endParaRPr lang="en-US"/>
              </a:p>
            </p:txBody>
          </p:sp>
          <p:sp>
            <p:nvSpPr>
              <p:cNvPr id="149603" name="Line 99"/>
              <p:cNvSpPr>
                <a:spLocks noChangeShapeType="1"/>
              </p:cNvSpPr>
              <p:nvPr/>
            </p:nvSpPr>
            <p:spPr bwMode="auto">
              <a:xfrm>
                <a:off x="690" y="1636"/>
                <a:ext cx="280" cy="0"/>
              </a:xfrm>
              <a:prstGeom prst="line">
                <a:avLst/>
              </a:prstGeom>
              <a:noFill/>
              <a:ln w="28575">
                <a:solidFill>
                  <a:srgbClr val="485C9C"/>
                </a:solidFill>
                <a:round/>
                <a:headEnd/>
                <a:tailEnd/>
              </a:ln>
              <a:effectLst/>
            </p:spPr>
            <p:txBody>
              <a:bodyPr wrap="none" anchor="ctr"/>
              <a:lstStyle/>
              <a:p>
                <a:endParaRPr lang="en-US"/>
              </a:p>
            </p:txBody>
          </p:sp>
        </p:grpSp>
        <p:sp>
          <p:nvSpPr>
            <p:cNvPr id="149604" name="Line 100"/>
            <p:cNvSpPr>
              <a:spLocks noChangeShapeType="1"/>
            </p:cNvSpPr>
            <p:nvPr/>
          </p:nvSpPr>
          <p:spPr bwMode="auto">
            <a:xfrm flipH="1" flipV="1">
              <a:off x="1906" y="1839"/>
              <a:ext cx="0" cy="850"/>
            </a:xfrm>
            <a:prstGeom prst="line">
              <a:avLst/>
            </a:prstGeom>
            <a:noFill/>
            <a:ln w="28575">
              <a:solidFill>
                <a:srgbClr val="485C9C"/>
              </a:solidFill>
              <a:round/>
              <a:headEnd/>
              <a:tailEnd/>
            </a:ln>
            <a:effectLst/>
          </p:spPr>
          <p:txBody>
            <a:bodyPr wrap="none" anchor="ctr"/>
            <a:lstStyle/>
            <a:p>
              <a:endParaRPr lang="en-US"/>
            </a:p>
          </p:txBody>
        </p:sp>
      </p:grpSp>
      <p:sp>
        <p:nvSpPr>
          <p:cNvPr id="149605" name="Rectangle 101"/>
          <p:cNvSpPr>
            <a:spLocks noChangeArrowheads="1"/>
          </p:cNvSpPr>
          <p:nvPr/>
        </p:nvSpPr>
        <p:spPr bwMode="auto">
          <a:xfrm>
            <a:off x="3705225" y="3798888"/>
            <a:ext cx="1144588" cy="385762"/>
          </a:xfrm>
          <a:prstGeom prst="rect">
            <a:avLst/>
          </a:prstGeom>
          <a:noFill/>
          <a:ln w="12700">
            <a:noFill/>
            <a:miter lim="800000"/>
            <a:headEnd/>
            <a:tailEnd/>
          </a:ln>
          <a:effectLst/>
        </p:spPr>
        <p:txBody>
          <a:bodyPr wrap="none">
            <a:spAutoFit/>
          </a:bodyPr>
          <a:lstStyle/>
          <a:p>
            <a:pPr algn="ctr">
              <a:lnSpc>
                <a:spcPct val="90000"/>
              </a:lnSpc>
              <a:spcBef>
                <a:spcPct val="45000"/>
              </a:spcBef>
              <a:spcAft>
                <a:spcPct val="30000"/>
              </a:spcAft>
            </a:pPr>
            <a:r>
              <a:rPr lang="en-US" sz="1600">
                <a:solidFill>
                  <a:schemeClr val="tx1"/>
                </a:solidFill>
              </a:rPr>
              <a:t>Develop 2</a:t>
            </a:r>
          </a:p>
        </p:txBody>
      </p:sp>
      <p:sp>
        <p:nvSpPr>
          <p:cNvPr id="149606" name="Line 102"/>
          <p:cNvSpPr>
            <a:spLocks noChangeShapeType="1"/>
          </p:cNvSpPr>
          <p:nvPr/>
        </p:nvSpPr>
        <p:spPr bwMode="auto">
          <a:xfrm>
            <a:off x="4287838" y="2392363"/>
            <a:ext cx="0" cy="666750"/>
          </a:xfrm>
          <a:prstGeom prst="line">
            <a:avLst/>
          </a:prstGeom>
          <a:noFill/>
          <a:ln w="28575">
            <a:solidFill>
              <a:srgbClr val="485C9C"/>
            </a:solidFill>
            <a:round/>
            <a:headEnd/>
            <a:tailEnd type="triangle" w="med" len="med"/>
          </a:ln>
          <a:effectLst/>
        </p:spPr>
        <p:txBody>
          <a:bodyPr wrap="none" anchor="ctr"/>
          <a:lstStyle/>
          <a:p>
            <a:endParaRPr lang="en-US"/>
          </a:p>
        </p:txBody>
      </p:sp>
      <p:sp>
        <p:nvSpPr>
          <p:cNvPr id="149607" name="Line 103"/>
          <p:cNvSpPr>
            <a:spLocks noChangeShapeType="1"/>
          </p:cNvSpPr>
          <p:nvPr/>
        </p:nvSpPr>
        <p:spPr bwMode="auto">
          <a:xfrm>
            <a:off x="3675063" y="2403475"/>
            <a:ext cx="615950" cy="0"/>
          </a:xfrm>
          <a:prstGeom prst="line">
            <a:avLst/>
          </a:prstGeom>
          <a:noFill/>
          <a:ln w="28575">
            <a:solidFill>
              <a:srgbClr val="485C9C"/>
            </a:solidFill>
            <a:round/>
            <a:headEnd/>
            <a:tailEnd/>
          </a:ln>
          <a:effectLst/>
        </p:spPr>
        <p:txBody>
          <a:bodyPr wrap="none" anchor="ctr"/>
          <a:lstStyle/>
          <a:p>
            <a:endParaRPr lang="en-US"/>
          </a:p>
        </p:txBody>
      </p:sp>
      <p:sp>
        <p:nvSpPr>
          <p:cNvPr id="149608" name="Line 104"/>
          <p:cNvSpPr>
            <a:spLocks noChangeShapeType="1"/>
          </p:cNvSpPr>
          <p:nvPr/>
        </p:nvSpPr>
        <p:spPr bwMode="auto">
          <a:xfrm flipH="1">
            <a:off x="1974850" y="2400300"/>
            <a:ext cx="0" cy="666750"/>
          </a:xfrm>
          <a:prstGeom prst="line">
            <a:avLst/>
          </a:prstGeom>
          <a:noFill/>
          <a:ln w="28575">
            <a:solidFill>
              <a:srgbClr val="485C9C"/>
            </a:solidFill>
            <a:round/>
            <a:headEnd/>
            <a:tailEnd type="triangle" w="med" len="med"/>
          </a:ln>
          <a:effectLst/>
        </p:spPr>
        <p:txBody>
          <a:bodyPr wrap="none" anchor="ctr"/>
          <a:lstStyle/>
          <a:p>
            <a:endParaRPr lang="en-US"/>
          </a:p>
        </p:txBody>
      </p:sp>
      <p:sp>
        <p:nvSpPr>
          <p:cNvPr id="149609" name="Line 105"/>
          <p:cNvSpPr>
            <a:spLocks noChangeShapeType="1"/>
          </p:cNvSpPr>
          <p:nvPr/>
        </p:nvSpPr>
        <p:spPr bwMode="auto">
          <a:xfrm flipH="1">
            <a:off x="1965325" y="2403475"/>
            <a:ext cx="635000" cy="0"/>
          </a:xfrm>
          <a:prstGeom prst="line">
            <a:avLst/>
          </a:prstGeom>
          <a:noFill/>
          <a:ln w="28575">
            <a:solidFill>
              <a:srgbClr val="485C9C"/>
            </a:solidFill>
            <a:round/>
            <a:headEnd/>
            <a:tailEnd/>
          </a:ln>
          <a:effectLst/>
        </p:spPr>
        <p:txBody>
          <a:bodyPr wrap="none" anchor="ctr"/>
          <a:lstStyle/>
          <a:p>
            <a:endParaRPr lang="en-US"/>
          </a:p>
        </p:txBody>
      </p:sp>
      <p:grpSp>
        <p:nvGrpSpPr>
          <p:cNvPr id="26" name="Group 111"/>
          <p:cNvGrpSpPr>
            <a:grpSpLocks/>
          </p:cNvGrpSpPr>
          <p:nvPr/>
        </p:nvGrpSpPr>
        <p:grpSpPr bwMode="auto">
          <a:xfrm>
            <a:off x="5281613" y="1933575"/>
            <a:ext cx="3814762" cy="3779838"/>
            <a:chOff x="3327" y="1218"/>
            <a:chExt cx="2403" cy="2381"/>
          </a:xfrm>
        </p:grpSpPr>
        <p:sp>
          <p:nvSpPr>
            <p:cNvPr id="149610" name="Rectangle 106"/>
            <p:cNvSpPr>
              <a:spLocks noChangeArrowheads="1"/>
            </p:cNvSpPr>
            <p:nvPr/>
          </p:nvSpPr>
          <p:spPr bwMode="auto">
            <a:xfrm>
              <a:off x="3327" y="1218"/>
              <a:ext cx="2403" cy="2381"/>
            </a:xfrm>
            <a:prstGeom prst="rect">
              <a:avLst/>
            </a:prstGeom>
            <a:noFill/>
            <a:ln w="9525">
              <a:noFill/>
              <a:miter lim="800000"/>
              <a:headEnd/>
              <a:tailEnd/>
            </a:ln>
            <a:effectLst/>
          </p:spPr>
          <p:txBody>
            <a:bodyPr/>
            <a:lstStyle/>
            <a:p>
              <a:pPr marL="342900" indent="-342900">
                <a:spcBef>
                  <a:spcPct val="35000"/>
                </a:spcBef>
                <a:buClr>
                  <a:srgbClr val="FFFFFF"/>
                </a:buClr>
                <a:buFont typeface="Webdings" pitchFamily="18" charset="2"/>
                <a:buNone/>
              </a:pPr>
              <a:r>
                <a:rPr lang="en-US" sz="2400">
                  <a:solidFill>
                    <a:srgbClr val="FFCE00"/>
                  </a:solidFill>
                </a:rPr>
                <a:t>Solution</a:t>
              </a:r>
              <a:endParaRPr lang="en-US" sz="2000">
                <a:solidFill>
                  <a:schemeClr val="tx2"/>
                </a:solidFill>
              </a:endParaRPr>
            </a:p>
            <a:p>
              <a:pPr marL="342900" indent="-342900">
                <a:spcBef>
                  <a:spcPct val="35000"/>
                </a:spcBef>
                <a:buClr>
                  <a:srgbClr val="FFFFFF"/>
                </a:buClr>
                <a:buFont typeface="Webdings" pitchFamily="18" charset="2"/>
                <a:buChar char="4"/>
              </a:pPr>
              <a:r>
                <a:rPr lang="en-US" sz="2000">
                  <a:solidFill>
                    <a:schemeClr val="tx1"/>
                  </a:solidFill>
                </a:rPr>
                <a:t>FlexClone</a:t>
              </a:r>
            </a:p>
            <a:p>
              <a:pPr marL="742950" lvl="1" indent="-285750">
                <a:spcBef>
                  <a:spcPct val="35000"/>
                </a:spcBef>
                <a:buFontTx/>
                <a:buChar char="–"/>
              </a:pPr>
              <a:r>
                <a:rPr lang="en-US">
                  <a:solidFill>
                    <a:schemeClr val="tx1"/>
                  </a:solidFill>
                </a:rPr>
                <a:t>Instantaneous copies</a:t>
              </a:r>
            </a:p>
            <a:p>
              <a:pPr marL="742950" lvl="1" indent="-285750">
                <a:spcBef>
                  <a:spcPct val="35000"/>
                </a:spcBef>
                <a:buFontTx/>
                <a:buChar char="–"/>
              </a:pPr>
              <a:r>
                <a:rPr lang="en-US">
                  <a:solidFill>
                    <a:schemeClr val="tx1"/>
                  </a:solidFill>
                </a:rPr>
                <a:t>Low storage overhead</a:t>
              </a:r>
            </a:p>
            <a:p>
              <a:pPr marL="342900" indent="-342900">
                <a:spcBef>
                  <a:spcPct val="35000"/>
                </a:spcBef>
                <a:buClr>
                  <a:srgbClr val="FFFFFF"/>
                </a:buClr>
                <a:buFont typeface="Webdings" pitchFamily="18" charset="2"/>
                <a:buChar char="4"/>
              </a:pPr>
              <a:endParaRPr lang="en-US" sz="2000">
                <a:solidFill>
                  <a:schemeClr val="tx1"/>
                </a:solidFill>
              </a:endParaRPr>
            </a:p>
            <a:p>
              <a:pPr marL="342900" indent="-342900">
                <a:spcBef>
                  <a:spcPct val="35000"/>
                </a:spcBef>
                <a:buClr>
                  <a:srgbClr val="FFFFFF"/>
                </a:buClr>
                <a:buFont typeface="Webdings" pitchFamily="18" charset="2"/>
                <a:buChar char="4"/>
              </a:pPr>
              <a:endParaRPr lang="en-US" sz="2000">
                <a:solidFill>
                  <a:schemeClr val="tx1"/>
                </a:solidFill>
              </a:endParaRPr>
            </a:p>
            <a:p>
              <a:pPr marL="342900" indent="-342900">
                <a:spcBef>
                  <a:spcPct val="35000"/>
                </a:spcBef>
                <a:buClr>
                  <a:srgbClr val="FFFFFF"/>
                </a:buClr>
                <a:buFont typeface="Webdings" pitchFamily="18" charset="2"/>
                <a:buChar char="4"/>
              </a:pPr>
              <a:r>
                <a:rPr lang="en-US" sz="2000">
                  <a:solidFill>
                    <a:schemeClr val="tx1"/>
                  </a:solidFill>
                </a:rPr>
                <a:t>Faster TTM</a:t>
              </a:r>
            </a:p>
            <a:p>
              <a:pPr marL="342900" indent="-342900">
                <a:spcBef>
                  <a:spcPct val="35000"/>
                </a:spcBef>
                <a:buClr>
                  <a:srgbClr val="FFFFFF"/>
                </a:buClr>
                <a:buFont typeface="Webdings" pitchFamily="18" charset="2"/>
                <a:buChar char="4"/>
              </a:pPr>
              <a:r>
                <a:rPr lang="en-US" sz="2000">
                  <a:solidFill>
                    <a:schemeClr val="tx1"/>
                  </a:solidFill>
                </a:rPr>
                <a:t>Higher quality</a:t>
              </a:r>
            </a:p>
            <a:p>
              <a:pPr marL="342900" indent="-342900">
                <a:spcBef>
                  <a:spcPct val="35000"/>
                </a:spcBef>
                <a:buClr>
                  <a:srgbClr val="FFFFFF"/>
                </a:buClr>
                <a:buFont typeface="Webdings" pitchFamily="18" charset="2"/>
                <a:buChar char="4"/>
              </a:pPr>
              <a:r>
                <a:rPr lang="en-US" sz="2000">
                  <a:solidFill>
                    <a:schemeClr val="tx1"/>
                  </a:solidFill>
                </a:rPr>
                <a:t>Lower cost</a:t>
              </a:r>
            </a:p>
          </p:txBody>
        </p:sp>
        <p:sp>
          <p:nvSpPr>
            <p:cNvPr id="149611" name="AutoShape 107"/>
            <p:cNvSpPr>
              <a:spLocks noChangeArrowheads="1"/>
            </p:cNvSpPr>
            <p:nvPr/>
          </p:nvSpPr>
          <p:spPr bwMode="auto">
            <a:xfrm flipV="1">
              <a:off x="3629" y="2353"/>
              <a:ext cx="1474" cy="271"/>
            </a:xfrm>
            <a:prstGeom prst="triangle">
              <a:avLst>
                <a:gd name="adj" fmla="val 50000"/>
              </a:avLst>
            </a:prstGeom>
            <a:solidFill>
              <a:srgbClr val="4976D1"/>
            </a:solidFill>
            <a:ln w="9525">
              <a:noFill/>
              <a:miter lim="800000"/>
              <a:headEnd/>
              <a:tailEnd/>
            </a:ln>
            <a:effectLst/>
          </p:spPr>
          <p:txBody>
            <a:bodyPr rot="10800000" wrap="none" anchor="ctr"/>
            <a:lstStyle/>
            <a:p>
              <a:pPr algn="ctr"/>
              <a:endParaRPr lang="en-US">
                <a:solidFill>
                  <a:schemeClr val="accent2"/>
                </a:solidFill>
              </a:endParaRPr>
            </a:p>
          </p:txBody>
        </p:sp>
      </p:grpSp>
      <p:sp>
        <p:nvSpPr>
          <p:cNvPr id="149612" name="Text Box 108"/>
          <p:cNvSpPr txBox="1">
            <a:spLocks noChangeArrowheads="1"/>
          </p:cNvSpPr>
          <p:nvPr/>
        </p:nvSpPr>
        <p:spPr bwMode="auto">
          <a:xfrm>
            <a:off x="2386013" y="1436688"/>
            <a:ext cx="1573212" cy="336550"/>
          </a:xfrm>
          <a:prstGeom prst="rect">
            <a:avLst/>
          </a:prstGeom>
          <a:noFill/>
          <a:ln w="12700">
            <a:noFill/>
            <a:miter lim="800000"/>
            <a:headEnd/>
            <a:tailEnd/>
          </a:ln>
          <a:effectLst/>
        </p:spPr>
        <p:txBody>
          <a:bodyPr wrap="none">
            <a:spAutoFit/>
          </a:bodyPr>
          <a:lstStyle/>
          <a:p>
            <a:pPr algn="ctr"/>
            <a:r>
              <a:rPr lang="en-US" sz="1600">
                <a:solidFill>
                  <a:schemeClr val="tx1"/>
                </a:solidFill>
              </a:rPr>
              <a:t>Mirrored Copy</a:t>
            </a:r>
          </a:p>
        </p:txBody>
      </p:sp>
      <p:grpSp>
        <p:nvGrpSpPr>
          <p:cNvPr id="27" name="Group 112"/>
          <p:cNvGrpSpPr>
            <a:grpSpLocks/>
          </p:cNvGrpSpPr>
          <p:nvPr/>
        </p:nvGrpSpPr>
        <p:grpSpPr bwMode="auto">
          <a:xfrm>
            <a:off x="687388" y="1758950"/>
            <a:ext cx="1071562" cy="995363"/>
            <a:chOff x="305" y="1131"/>
            <a:chExt cx="675" cy="627"/>
          </a:xfrm>
        </p:grpSpPr>
        <p:sp>
          <p:nvSpPr>
            <p:cNvPr id="149617" name="Oval 113"/>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149618" name="Rectangle 114"/>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149619" name="Oval 115"/>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149620" name="Line 116"/>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149621" name="Line 117"/>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149622" name="Oval 118"/>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149623" name="Rectangle 119"/>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149624" name="Line 120"/>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149625" name="Oval 121"/>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149626" name="Line 122"/>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grpSp>
        <p:nvGrpSpPr>
          <p:cNvPr id="28" name="Group 123"/>
          <p:cNvGrpSpPr>
            <a:grpSpLocks/>
          </p:cNvGrpSpPr>
          <p:nvPr/>
        </p:nvGrpSpPr>
        <p:grpSpPr bwMode="auto">
          <a:xfrm>
            <a:off x="2600325" y="1758950"/>
            <a:ext cx="1071563" cy="995363"/>
            <a:chOff x="305" y="1131"/>
            <a:chExt cx="675" cy="627"/>
          </a:xfrm>
        </p:grpSpPr>
        <p:sp>
          <p:nvSpPr>
            <p:cNvPr id="149628" name="Oval 124"/>
            <p:cNvSpPr>
              <a:spLocks noChangeArrowheads="1"/>
            </p:cNvSpPr>
            <p:nvPr/>
          </p:nvSpPr>
          <p:spPr bwMode="auto">
            <a:xfrm>
              <a:off x="307" y="1486"/>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149629" name="Rectangle 125"/>
            <p:cNvSpPr>
              <a:spLocks noChangeArrowheads="1"/>
            </p:cNvSpPr>
            <p:nvPr/>
          </p:nvSpPr>
          <p:spPr bwMode="auto">
            <a:xfrm>
              <a:off x="305" y="1381"/>
              <a:ext cx="675" cy="243"/>
            </a:xfrm>
            <a:prstGeom prst="rect">
              <a:avLst/>
            </a:prstGeom>
            <a:solidFill>
              <a:srgbClr val="9EAAD2"/>
            </a:solidFill>
            <a:ln w="9525" algn="ctr">
              <a:noFill/>
              <a:miter lim="800000"/>
              <a:headEnd/>
              <a:tailEnd/>
            </a:ln>
            <a:effectLst/>
          </p:spPr>
          <p:txBody>
            <a:bodyPr wrap="none" anchor="ctr"/>
            <a:lstStyle/>
            <a:p>
              <a:endParaRPr lang="en-US"/>
            </a:p>
          </p:txBody>
        </p:sp>
        <p:sp>
          <p:nvSpPr>
            <p:cNvPr id="149630" name="Oval 126"/>
            <p:cNvSpPr>
              <a:spLocks noChangeArrowheads="1"/>
            </p:cNvSpPr>
            <p:nvPr/>
          </p:nvSpPr>
          <p:spPr bwMode="auto">
            <a:xfrm>
              <a:off x="307" y="1249"/>
              <a:ext cx="672" cy="272"/>
            </a:xfrm>
            <a:prstGeom prst="ellipse">
              <a:avLst/>
            </a:prstGeom>
            <a:solidFill>
              <a:schemeClr val="hlink"/>
            </a:solidFill>
            <a:ln w="9525" algn="ctr">
              <a:noFill/>
              <a:round/>
              <a:headEnd/>
              <a:tailEnd/>
            </a:ln>
            <a:effectLst/>
          </p:spPr>
          <p:txBody>
            <a:bodyPr wrap="none" anchor="ctr"/>
            <a:lstStyle/>
            <a:p>
              <a:endParaRPr lang="en-US"/>
            </a:p>
          </p:txBody>
        </p:sp>
        <p:sp>
          <p:nvSpPr>
            <p:cNvPr id="149631" name="Line 127"/>
            <p:cNvSpPr>
              <a:spLocks noChangeShapeType="1"/>
            </p:cNvSpPr>
            <p:nvPr/>
          </p:nvSpPr>
          <p:spPr bwMode="auto">
            <a:xfrm>
              <a:off x="979" y="1384"/>
              <a:ext cx="0" cy="248"/>
            </a:xfrm>
            <a:prstGeom prst="line">
              <a:avLst/>
            </a:prstGeom>
            <a:noFill/>
            <a:ln w="9525">
              <a:solidFill>
                <a:srgbClr val="485C9C"/>
              </a:solidFill>
              <a:round/>
              <a:headEnd/>
              <a:tailEnd/>
            </a:ln>
            <a:effectLst/>
          </p:spPr>
          <p:txBody>
            <a:bodyPr wrap="none" anchor="ctr"/>
            <a:lstStyle/>
            <a:p>
              <a:endParaRPr lang="en-US"/>
            </a:p>
          </p:txBody>
        </p:sp>
        <p:sp>
          <p:nvSpPr>
            <p:cNvPr id="149632" name="Line 128"/>
            <p:cNvSpPr>
              <a:spLocks noChangeShapeType="1"/>
            </p:cNvSpPr>
            <p:nvPr/>
          </p:nvSpPr>
          <p:spPr bwMode="auto">
            <a:xfrm>
              <a:off x="308" y="1387"/>
              <a:ext cx="0" cy="248"/>
            </a:xfrm>
            <a:prstGeom prst="line">
              <a:avLst/>
            </a:prstGeom>
            <a:noFill/>
            <a:ln w="9525">
              <a:solidFill>
                <a:srgbClr val="485C9C"/>
              </a:solidFill>
              <a:round/>
              <a:headEnd/>
              <a:tailEnd/>
            </a:ln>
            <a:effectLst/>
          </p:spPr>
          <p:txBody>
            <a:bodyPr wrap="none" anchor="ctr"/>
            <a:lstStyle/>
            <a:p>
              <a:endParaRPr lang="en-US"/>
            </a:p>
          </p:txBody>
        </p:sp>
        <p:sp>
          <p:nvSpPr>
            <p:cNvPr id="149633" name="Oval 129"/>
            <p:cNvSpPr>
              <a:spLocks noChangeArrowheads="1"/>
            </p:cNvSpPr>
            <p:nvPr/>
          </p:nvSpPr>
          <p:spPr bwMode="auto">
            <a:xfrm>
              <a:off x="307" y="1218"/>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149634" name="Rectangle 130"/>
            <p:cNvSpPr>
              <a:spLocks noChangeArrowheads="1"/>
            </p:cNvSpPr>
            <p:nvPr/>
          </p:nvSpPr>
          <p:spPr bwMode="auto">
            <a:xfrm>
              <a:off x="305" y="1263"/>
              <a:ext cx="675" cy="93"/>
            </a:xfrm>
            <a:prstGeom prst="rect">
              <a:avLst/>
            </a:prstGeom>
            <a:solidFill>
              <a:srgbClr val="9EAAD2"/>
            </a:solidFill>
            <a:ln w="9525" algn="ctr">
              <a:noFill/>
              <a:miter lim="800000"/>
              <a:headEnd/>
              <a:tailEnd/>
            </a:ln>
            <a:effectLst/>
          </p:spPr>
          <p:txBody>
            <a:bodyPr wrap="none" anchor="ctr"/>
            <a:lstStyle/>
            <a:p>
              <a:endParaRPr lang="en-US"/>
            </a:p>
          </p:txBody>
        </p:sp>
        <p:sp>
          <p:nvSpPr>
            <p:cNvPr id="149635" name="Line 131"/>
            <p:cNvSpPr>
              <a:spLocks noChangeShapeType="1"/>
            </p:cNvSpPr>
            <p:nvPr/>
          </p:nvSpPr>
          <p:spPr bwMode="auto">
            <a:xfrm>
              <a:off x="979" y="1267"/>
              <a:ext cx="0" cy="99"/>
            </a:xfrm>
            <a:prstGeom prst="line">
              <a:avLst/>
            </a:prstGeom>
            <a:noFill/>
            <a:ln w="9525">
              <a:solidFill>
                <a:srgbClr val="485C9C"/>
              </a:solidFill>
              <a:round/>
              <a:headEnd/>
              <a:tailEnd/>
            </a:ln>
            <a:effectLst/>
          </p:spPr>
          <p:txBody>
            <a:bodyPr wrap="none" anchor="ctr"/>
            <a:lstStyle/>
            <a:p>
              <a:endParaRPr lang="en-US"/>
            </a:p>
          </p:txBody>
        </p:sp>
        <p:sp>
          <p:nvSpPr>
            <p:cNvPr id="149636" name="Oval 132"/>
            <p:cNvSpPr>
              <a:spLocks noChangeArrowheads="1"/>
            </p:cNvSpPr>
            <p:nvPr/>
          </p:nvSpPr>
          <p:spPr bwMode="auto">
            <a:xfrm>
              <a:off x="307" y="1131"/>
              <a:ext cx="672" cy="272"/>
            </a:xfrm>
            <a:prstGeom prst="ellipse">
              <a:avLst/>
            </a:prstGeom>
            <a:solidFill>
              <a:srgbClr val="9EAAD2"/>
            </a:solidFill>
            <a:ln w="9525" algn="ctr">
              <a:solidFill>
                <a:srgbClr val="485C9C"/>
              </a:solidFill>
              <a:round/>
              <a:headEnd/>
              <a:tailEnd/>
            </a:ln>
            <a:effectLst/>
          </p:spPr>
          <p:txBody>
            <a:bodyPr wrap="none" anchor="ctr"/>
            <a:lstStyle/>
            <a:p>
              <a:endParaRPr lang="en-US"/>
            </a:p>
          </p:txBody>
        </p:sp>
        <p:sp>
          <p:nvSpPr>
            <p:cNvPr id="149637" name="Line 133"/>
            <p:cNvSpPr>
              <a:spLocks noChangeShapeType="1"/>
            </p:cNvSpPr>
            <p:nvPr/>
          </p:nvSpPr>
          <p:spPr bwMode="auto">
            <a:xfrm>
              <a:off x="308" y="1268"/>
              <a:ext cx="0" cy="99"/>
            </a:xfrm>
            <a:prstGeom prst="line">
              <a:avLst/>
            </a:prstGeom>
            <a:noFill/>
            <a:ln w="9525">
              <a:solidFill>
                <a:srgbClr val="485C9C"/>
              </a:solidFill>
              <a:round/>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96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5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95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959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95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959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959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959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960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960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960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960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4960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77" grpId="0" animBg="1"/>
      <p:bldP spid="149578" grpId="0" animBg="1"/>
      <p:bldP spid="149589" grpId="0" animBg="1"/>
      <p:bldP spid="149590" grpId="0"/>
      <p:bldP spid="149596" grpId="0"/>
      <p:bldP spid="149597" grpId="0"/>
      <p:bldP spid="149598" grpId="0" animBg="1"/>
      <p:bldP spid="149599" grpId="0"/>
      <p:bldP spid="149605" grpId="0"/>
      <p:bldP spid="149606" grpId="0" animBg="1"/>
      <p:bldP spid="149607" grpId="0" animBg="1"/>
      <p:bldP spid="149608" grpId="0" animBg="1"/>
      <p:bldP spid="149609" grpId="0" animBg="1"/>
      <p:bldP spid="1496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7" name="Oval 3"/>
          <p:cNvSpPr>
            <a:spLocks noChangeArrowheads="1"/>
          </p:cNvSpPr>
          <p:nvPr/>
        </p:nvSpPr>
        <p:spPr bwMode="auto">
          <a:xfrm>
            <a:off x="701675" y="2763838"/>
            <a:ext cx="7750175" cy="1301750"/>
          </a:xfrm>
          <a:prstGeom prst="ellipse">
            <a:avLst/>
          </a:prstGeom>
          <a:gradFill rotWithShape="0">
            <a:gsLst>
              <a:gs pos="0">
                <a:srgbClr val="FFCC00">
                  <a:gamma/>
                  <a:shade val="46275"/>
                  <a:invGamma/>
                </a:srgbClr>
              </a:gs>
              <a:gs pos="100000">
                <a:srgbClr val="FFCC00"/>
              </a:gs>
            </a:gsLst>
            <a:lin ang="2700000" scaled="1"/>
          </a:gradFill>
          <a:ln w="9525">
            <a:noFill/>
            <a:round/>
            <a:headEnd/>
            <a:tailEnd/>
          </a:ln>
          <a:effectLst/>
        </p:spPr>
        <p:txBody>
          <a:bodyPr anchor="ctr">
            <a:spAutoFit/>
          </a:bodyPr>
          <a:lstStyle/>
          <a:p>
            <a:pPr algn="ctr"/>
            <a:r>
              <a:rPr lang="en-US" sz="2800">
                <a:solidFill>
                  <a:schemeClr val="tx1"/>
                </a:solidFill>
                <a:effectLst>
                  <a:outerShdw blurRad="38100" dist="38100" dir="2700000" algn="tl">
                    <a:srgbClr val="000000"/>
                  </a:outerShdw>
                </a:effectLst>
              </a:rPr>
              <a:t>Investment Protection:</a:t>
            </a:r>
          </a:p>
          <a:p>
            <a:pPr algn="ctr"/>
            <a:r>
              <a:rPr lang="en-US" sz="2800">
                <a:solidFill>
                  <a:schemeClr val="tx1"/>
                </a:solidFill>
                <a:effectLst>
                  <a:outerShdw blurRad="38100" dist="38100" dir="2700000" algn="tl">
                    <a:srgbClr val="000000"/>
                  </a:outerShdw>
                </a:effectLst>
              </a:rPr>
              <a:t>Unified Storage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gray">
          <a:xfrm>
            <a:off x="6461125" y="4227513"/>
            <a:ext cx="609600" cy="517525"/>
          </a:xfrm>
          <a:prstGeom prst="rect">
            <a:avLst/>
          </a:prstGeom>
          <a:noFill/>
          <a:ln w="9525">
            <a:noFill/>
            <a:miter lim="800000"/>
            <a:headEnd/>
            <a:tailEnd/>
          </a:ln>
          <a:effectLst/>
        </p:spPr>
        <p:txBody>
          <a:bodyPr wrap="none">
            <a:spAutoFit/>
          </a:bodyPr>
          <a:lstStyle/>
          <a:p>
            <a:pPr algn="ctr" eaLnBrk="0" hangingPunct="0"/>
            <a:r>
              <a:rPr lang="en-US" sz="1400">
                <a:solidFill>
                  <a:schemeClr val="tx1"/>
                </a:solidFill>
              </a:rPr>
              <a:t>NAS</a:t>
            </a:r>
            <a:br>
              <a:rPr lang="en-US" sz="1400">
                <a:solidFill>
                  <a:schemeClr val="tx1"/>
                </a:solidFill>
              </a:rPr>
            </a:br>
            <a:r>
              <a:rPr lang="en-US" sz="1400">
                <a:solidFill>
                  <a:schemeClr val="tx1"/>
                </a:solidFill>
              </a:rPr>
              <a:t>(File)</a:t>
            </a:r>
          </a:p>
        </p:txBody>
      </p:sp>
      <p:sp>
        <p:nvSpPr>
          <p:cNvPr id="83972" name="Rectangle 4"/>
          <p:cNvSpPr>
            <a:spLocks noChangeArrowheads="1"/>
          </p:cNvSpPr>
          <p:nvPr/>
        </p:nvSpPr>
        <p:spPr bwMode="gray">
          <a:xfrm>
            <a:off x="2419350" y="1479550"/>
            <a:ext cx="1997075" cy="357188"/>
          </a:xfrm>
          <a:prstGeom prst="rect">
            <a:avLst/>
          </a:prstGeom>
          <a:solidFill>
            <a:srgbClr val="91C9C8"/>
          </a:solidFill>
          <a:ln w="38100">
            <a:solidFill>
              <a:schemeClr val="accent2"/>
            </a:solidFill>
            <a:miter lim="800000"/>
            <a:headEnd/>
            <a:tailEnd/>
          </a:ln>
          <a:effectLst/>
        </p:spPr>
        <p:txBody>
          <a:bodyPr wrap="none" anchor="ctr"/>
          <a:lstStyle/>
          <a:p>
            <a:pPr algn="ctr"/>
            <a:r>
              <a:rPr lang="en-US" sz="1600">
                <a:solidFill>
                  <a:schemeClr val="bg1"/>
                </a:solidFill>
              </a:rPr>
              <a:t>Departmental</a:t>
            </a:r>
          </a:p>
        </p:txBody>
      </p:sp>
      <p:sp>
        <p:nvSpPr>
          <p:cNvPr id="83973" name="Freeform 5"/>
          <p:cNvSpPr>
            <a:spLocks/>
          </p:cNvSpPr>
          <p:nvPr/>
        </p:nvSpPr>
        <p:spPr bwMode="gray">
          <a:xfrm>
            <a:off x="3417888" y="2852738"/>
            <a:ext cx="1079500" cy="576262"/>
          </a:xfrm>
          <a:custGeom>
            <a:avLst/>
            <a:gdLst/>
            <a:ahLst/>
            <a:cxnLst>
              <a:cxn ang="0">
                <a:pos x="0" y="0"/>
              </a:cxn>
              <a:cxn ang="0">
                <a:pos x="0" y="161"/>
              </a:cxn>
              <a:cxn ang="0">
                <a:pos x="144" y="161"/>
              </a:cxn>
              <a:cxn ang="0">
                <a:pos x="144" y="363"/>
              </a:cxn>
            </a:cxnLst>
            <a:rect l="0" t="0" r="r" b="b"/>
            <a:pathLst>
              <a:path w="144" h="363">
                <a:moveTo>
                  <a:pt x="0" y="0"/>
                </a:moveTo>
                <a:lnTo>
                  <a:pt x="0" y="161"/>
                </a:lnTo>
                <a:lnTo>
                  <a:pt x="144" y="161"/>
                </a:lnTo>
                <a:lnTo>
                  <a:pt x="144" y="363"/>
                </a:lnTo>
              </a:path>
            </a:pathLst>
          </a:custGeom>
          <a:noFill/>
          <a:ln w="28575" cap="flat" cmpd="sng">
            <a:solidFill>
              <a:schemeClr val="folHlink"/>
            </a:solidFill>
            <a:prstDash val="solid"/>
            <a:round/>
            <a:headEnd type="none" w="med" len="med"/>
            <a:tailEnd type="none" w="med" len="med"/>
          </a:ln>
          <a:effectLst/>
        </p:spPr>
        <p:txBody>
          <a:bodyPr wrap="none" anchor="ctr"/>
          <a:lstStyle/>
          <a:p>
            <a:endParaRPr lang="en-US"/>
          </a:p>
        </p:txBody>
      </p:sp>
      <p:sp>
        <p:nvSpPr>
          <p:cNvPr id="83975" name="Text Box 7"/>
          <p:cNvSpPr txBox="1">
            <a:spLocks noChangeArrowheads="1"/>
          </p:cNvSpPr>
          <p:nvPr/>
        </p:nvSpPr>
        <p:spPr bwMode="gray">
          <a:xfrm>
            <a:off x="3435350" y="3105150"/>
            <a:ext cx="649288" cy="304800"/>
          </a:xfrm>
          <a:prstGeom prst="rect">
            <a:avLst/>
          </a:prstGeom>
          <a:noFill/>
          <a:ln w="9525">
            <a:noFill/>
            <a:miter lim="800000"/>
            <a:headEnd/>
            <a:tailEnd/>
          </a:ln>
          <a:effectLst/>
        </p:spPr>
        <p:txBody>
          <a:bodyPr wrap="none">
            <a:spAutoFit/>
          </a:bodyPr>
          <a:lstStyle/>
          <a:p>
            <a:pPr algn="ctr" eaLnBrk="0" hangingPunct="0"/>
            <a:r>
              <a:rPr lang="en-US" sz="1400">
                <a:solidFill>
                  <a:schemeClr val="tx1"/>
                </a:solidFill>
              </a:rPr>
              <a:t>iSCSI</a:t>
            </a:r>
          </a:p>
        </p:txBody>
      </p:sp>
      <p:sp>
        <p:nvSpPr>
          <p:cNvPr id="83977" name="Rectangle 9"/>
          <p:cNvSpPr>
            <a:spLocks noChangeArrowheads="1"/>
          </p:cNvSpPr>
          <p:nvPr/>
        </p:nvSpPr>
        <p:spPr bwMode="gray">
          <a:xfrm>
            <a:off x="403225" y="1479550"/>
            <a:ext cx="2006600" cy="357188"/>
          </a:xfrm>
          <a:prstGeom prst="rect">
            <a:avLst/>
          </a:prstGeom>
          <a:solidFill>
            <a:srgbClr val="91C9C8"/>
          </a:solidFill>
          <a:ln w="38100">
            <a:solidFill>
              <a:schemeClr val="accent2"/>
            </a:solidFill>
            <a:miter lim="800000"/>
            <a:headEnd/>
            <a:tailEnd/>
          </a:ln>
          <a:effectLst/>
        </p:spPr>
        <p:txBody>
          <a:bodyPr wrap="none" anchor="ctr"/>
          <a:lstStyle/>
          <a:p>
            <a:pPr algn="ctr"/>
            <a:r>
              <a:rPr lang="en-US" sz="1600">
                <a:solidFill>
                  <a:schemeClr val="bg1"/>
                </a:solidFill>
              </a:rPr>
              <a:t>Enterprise</a:t>
            </a:r>
          </a:p>
        </p:txBody>
      </p:sp>
      <p:sp>
        <p:nvSpPr>
          <p:cNvPr id="83978" name="Text Box 10"/>
          <p:cNvSpPr txBox="1">
            <a:spLocks noChangeArrowheads="1"/>
          </p:cNvSpPr>
          <p:nvPr/>
        </p:nvSpPr>
        <p:spPr bwMode="gray">
          <a:xfrm>
            <a:off x="1965325" y="4227513"/>
            <a:ext cx="787400" cy="517525"/>
          </a:xfrm>
          <a:prstGeom prst="rect">
            <a:avLst/>
          </a:prstGeom>
          <a:noFill/>
          <a:ln w="9525">
            <a:noFill/>
            <a:miter lim="800000"/>
            <a:headEnd/>
            <a:tailEnd/>
          </a:ln>
          <a:effectLst/>
        </p:spPr>
        <p:txBody>
          <a:bodyPr wrap="none">
            <a:spAutoFit/>
          </a:bodyPr>
          <a:lstStyle/>
          <a:p>
            <a:pPr algn="ctr" eaLnBrk="0" hangingPunct="0"/>
            <a:r>
              <a:rPr lang="en-US" sz="1400">
                <a:solidFill>
                  <a:schemeClr val="tx1"/>
                </a:solidFill>
              </a:rPr>
              <a:t>SAN</a:t>
            </a:r>
            <a:br>
              <a:rPr lang="en-US" sz="1400">
                <a:solidFill>
                  <a:schemeClr val="tx1"/>
                </a:solidFill>
              </a:rPr>
            </a:br>
            <a:r>
              <a:rPr lang="en-US" sz="1400">
                <a:solidFill>
                  <a:schemeClr val="tx1"/>
                </a:solidFill>
              </a:rPr>
              <a:t>(Block)</a:t>
            </a:r>
          </a:p>
        </p:txBody>
      </p:sp>
      <p:sp>
        <p:nvSpPr>
          <p:cNvPr id="83979" name="Freeform 11"/>
          <p:cNvSpPr>
            <a:spLocks/>
          </p:cNvSpPr>
          <p:nvPr/>
        </p:nvSpPr>
        <p:spPr bwMode="gray">
          <a:xfrm>
            <a:off x="1409700" y="3457575"/>
            <a:ext cx="2652713" cy="1308100"/>
          </a:xfrm>
          <a:custGeom>
            <a:avLst/>
            <a:gdLst/>
            <a:ahLst/>
            <a:cxnLst>
              <a:cxn ang="0">
                <a:pos x="0" y="0"/>
              </a:cxn>
              <a:cxn ang="0">
                <a:pos x="0" y="438"/>
              </a:cxn>
              <a:cxn ang="0">
                <a:pos x="1861" y="438"/>
              </a:cxn>
              <a:cxn ang="0">
                <a:pos x="1861" y="824"/>
              </a:cxn>
            </a:cxnLst>
            <a:rect l="0" t="0" r="r" b="b"/>
            <a:pathLst>
              <a:path w="1861" h="824">
                <a:moveTo>
                  <a:pt x="0" y="0"/>
                </a:moveTo>
                <a:lnTo>
                  <a:pt x="0" y="438"/>
                </a:lnTo>
                <a:lnTo>
                  <a:pt x="1861" y="438"/>
                </a:lnTo>
                <a:lnTo>
                  <a:pt x="1861" y="824"/>
                </a:lnTo>
              </a:path>
            </a:pathLst>
          </a:custGeom>
          <a:noFill/>
          <a:ln w="28575" cap="flat" cmpd="sng">
            <a:solidFill>
              <a:schemeClr val="hlink"/>
            </a:solidFill>
            <a:prstDash val="solid"/>
            <a:round/>
            <a:headEnd type="none" w="med" len="med"/>
            <a:tailEnd type="none" w="med" len="med"/>
          </a:ln>
          <a:effectLst/>
        </p:spPr>
        <p:txBody>
          <a:bodyPr wrap="none" anchor="ctr"/>
          <a:lstStyle/>
          <a:p>
            <a:endParaRPr lang="en-US"/>
          </a:p>
        </p:txBody>
      </p:sp>
      <p:sp>
        <p:nvSpPr>
          <p:cNvPr id="83980" name="Text Box 12"/>
          <p:cNvSpPr txBox="1">
            <a:spLocks noChangeArrowheads="1"/>
          </p:cNvSpPr>
          <p:nvPr/>
        </p:nvSpPr>
        <p:spPr bwMode="gray">
          <a:xfrm>
            <a:off x="1624013" y="3343275"/>
            <a:ext cx="1428750" cy="517525"/>
          </a:xfrm>
          <a:prstGeom prst="rect">
            <a:avLst/>
          </a:prstGeom>
          <a:noFill/>
          <a:ln w="9525">
            <a:noFill/>
            <a:miter lim="800000"/>
            <a:headEnd/>
            <a:tailEnd/>
          </a:ln>
          <a:effectLst/>
        </p:spPr>
        <p:txBody>
          <a:bodyPr>
            <a:spAutoFit/>
          </a:bodyPr>
          <a:lstStyle/>
          <a:p>
            <a:pPr eaLnBrk="0" hangingPunct="0">
              <a:spcBef>
                <a:spcPct val="20000"/>
              </a:spcBef>
            </a:pPr>
            <a:r>
              <a:rPr lang="en-US" sz="1400">
                <a:solidFill>
                  <a:schemeClr val="tx1"/>
                </a:solidFill>
              </a:rPr>
              <a:t>Fibre</a:t>
            </a:r>
            <a:br>
              <a:rPr lang="en-US" sz="1400">
                <a:solidFill>
                  <a:schemeClr val="tx1"/>
                </a:solidFill>
              </a:rPr>
            </a:br>
            <a:r>
              <a:rPr lang="en-US" sz="1400">
                <a:solidFill>
                  <a:schemeClr val="tx1"/>
                </a:solidFill>
              </a:rPr>
              <a:t>Channel</a:t>
            </a:r>
          </a:p>
        </p:txBody>
      </p:sp>
      <p:sp>
        <p:nvSpPr>
          <p:cNvPr id="83983" name="Freeform 15"/>
          <p:cNvSpPr>
            <a:spLocks/>
          </p:cNvSpPr>
          <p:nvPr/>
        </p:nvSpPr>
        <p:spPr bwMode="gray">
          <a:xfrm>
            <a:off x="1111250" y="2909888"/>
            <a:ext cx="201613" cy="520700"/>
          </a:xfrm>
          <a:custGeom>
            <a:avLst/>
            <a:gdLst/>
            <a:ahLst/>
            <a:cxnLst>
              <a:cxn ang="0">
                <a:pos x="0" y="0"/>
              </a:cxn>
              <a:cxn ang="0">
                <a:pos x="0" y="132"/>
              </a:cxn>
              <a:cxn ang="0">
                <a:pos x="127" y="132"/>
              </a:cxn>
              <a:cxn ang="0">
                <a:pos x="127" y="328"/>
              </a:cxn>
            </a:cxnLst>
            <a:rect l="0" t="0" r="r" b="b"/>
            <a:pathLst>
              <a:path w="127" h="328">
                <a:moveTo>
                  <a:pt x="0" y="0"/>
                </a:moveTo>
                <a:lnTo>
                  <a:pt x="0" y="132"/>
                </a:lnTo>
                <a:lnTo>
                  <a:pt x="127" y="132"/>
                </a:lnTo>
                <a:lnTo>
                  <a:pt x="127" y="328"/>
                </a:lnTo>
              </a:path>
            </a:pathLst>
          </a:custGeom>
          <a:noFill/>
          <a:ln w="28575" cap="flat" cmpd="sng">
            <a:solidFill>
              <a:schemeClr val="hlink"/>
            </a:solidFill>
            <a:prstDash val="solid"/>
            <a:round/>
            <a:headEnd type="none" w="med" len="med"/>
            <a:tailEnd type="none" w="med" len="med"/>
          </a:ln>
          <a:effectLst/>
        </p:spPr>
        <p:txBody>
          <a:bodyPr wrap="none" anchor="ctr"/>
          <a:lstStyle/>
          <a:p>
            <a:endParaRPr lang="en-US"/>
          </a:p>
        </p:txBody>
      </p:sp>
      <p:sp>
        <p:nvSpPr>
          <p:cNvPr id="83984" name="Freeform 16"/>
          <p:cNvSpPr>
            <a:spLocks/>
          </p:cNvSpPr>
          <p:nvPr/>
        </p:nvSpPr>
        <p:spPr bwMode="gray">
          <a:xfrm flipH="1">
            <a:off x="1514475" y="2909888"/>
            <a:ext cx="201613" cy="520700"/>
          </a:xfrm>
          <a:custGeom>
            <a:avLst/>
            <a:gdLst/>
            <a:ahLst/>
            <a:cxnLst>
              <a:cxn ang="0">
                <a:pos x="0" y="0"/>
              </a:cxn>
              <a:cxn ang="0">
                <a:pos x="0" y="132"/>
              </a:cxn>
              <a:cxn ang="0">
                <a:pos x="127" y="132"/>
              </a:cxn>
              <a:cxn ang="0">
                <a:pos x="127" y="328"/>
              </a:cxn>
            </a:cxnLst>
            <a:rect l="0" t="0" r="r" b="b"/>
            <a:pathLst>
              <a:path w="127" h="328">
                <a:moveTo>
                  <a:pt x="0" y="0"/>
                </a:moveTo>
                <a:lnTo>
                  <a:pt x="0" y="132"/>
                </a:lnTo>
                <a:lnTo>
                  <a:pt x="127" y="132"/>
                </a:lnTo>
                <a:lnTo>
                  <a:pt x="127" y="328"/>
                </a:lnTo>
              </a:path>
            </a:pathLst>
          </a:custGeom>
          <a:noFill/>
          <a:ln w="28575" cap="flat" cmpd="sng">
            <a:solidFill>
              <a:schemeClr val="hlink"/>
            </a:solidFill>
            <a:prstDash val="solid"/>
            <a:round/>
            <a:headEnd type="none" w="med" len="med"/>
            <a:tailEnd type="none" w="med" len="med"/>
          </a:ln>
          <a:effectLst/>
        </p:spPr>
        <p:txBody>
          <a:bodyPr wrap="none" anchor="ctr"/>
          <a:lstStyle/>
          <a:p>
            <a:endParaRPr lang="en-US"/>
          </a:p>
        </p:txBody>
      </p:sp>
      <p:pic>
        <p:nvPicPr>
          <p:cNvPr id="83985" name="Picture 17" descr="fc_switch"/>
          <p:cNvPicPr>
            <a:picLocks noChangeAspect="1" noChangeArrowheads="1"/>
          </p:cNvPicPr>
          <p:nvPr/>
        </p:nvPicPr>
        <p:blipFill>
          <a:blip r:embed="rId3" cstate="print"/>
          <a:srcRect/>
          <a:stretch>
            <a:fillRect/>
          </a:stretch>
        </p:blipFill>
        <p:spPr bwMode="gray">
          <a:xfrm>
            <a:off x="1158875" y="3336925"/>
            <a:ext cx="490538" cy="490538"/>
          </a:xfrm>
          <a:prstGeom prst="rect">
            <a:avLst/>
          </a:prstGeom>
          <a:noFill/>
          <a:ln w="19050">
            <a:solidFill>
              <a:srgbClr val="777777"/>
            </a:solidFill>
            <a:miter lim="800000"/>
            <a:headEnd/>
            <a:tailEnd/>
          </a:ln>
          <a:effectLst/>
        </p:spPr>
      </p:pic>
      <p:sp>
        <p:nvSpPr>
          <p:cNvPr id="83987" name="Rectangle 19"/>
          <p:cNvSpPr>
            <a:spLocks noChangeArrowheads="1"/>
          </p:cNvSpPr>
          <p:nvPr/>
        </p:nvSpPr>
        <p:spPr bwMode="gray">
          <a:xfrm>
            <a:off x="4646613" y="1463675"/>
            <a:ext cx="2041525" cy="373063"/>
          </a:xfrm>
          <a:prstGeom prst="rect">
            <a:avLst/>
          </a:prstGeom>
          <a:solidFill>
            <a:srgbClr val="FFE013"/>
          </a:solidFill>
          <a:ln w="38100">
            <a:solidFill>
              <a:srgbClr val="E3B600"/>
            </a:solidFill>
            <a:miter lim="800000"/>
            <a:headEnd/>
            <a:tailEnd/>
          </a:ln>
          <a:effectLst/>
        </p:spPr>
        <p:txBody>
          <a:bodyPr wrap="none" anchor="ctr"/>
          <a:lstStyle/>
          <a:p>
            <a:pPr algn="ctr"/>
            <a:r>
              <a:rPr lang="en-US" sz="1600">
                <a:solidFill>
                  <a:schemeClr val="bg1"/>
                </a:solidFill>
              </a:rPr>
              <a:t>Enterprise</a:t>
            </a:r>
          </a:p>
        </p:txBody>
      </p:sp>
      <p:sp>
        <p:nvSpPr>
          <p:cNvPr id="83988" name="Text Box 20"/>
          <p:cNvSpPr txBox="1">
            <a:spLocks noChangeArrowheads="1"/>
          </p:cNvSpPr>
          <p:nvPr/>
        </p:nvSpPr>
        <p:spPr bwMode="gray">
          <a:xfrm>
            <a:off x="4840288" y="3335338"/>
            <a:ext cx="1033462" cy="517525"/>
          </a:xfrm>
          <a:prstGeom prst="rect">
            <a:avLst/>
          </a:prstGeom>
          <a:noFill/>
          <a:ln w="9525">
            <a:noFill/>
            <a:miter lim="800000"/>
            <a:headEnd/>
            <a:tailEnd/>
          </a:ln>
          <a:effectLst/>
        </p:spPr>
        <p:txBody>
          <a:bodyPr wrap="none">
            <a:spAutoFit/>
          </a:bodyPr>
          <a:lstStyle/>
          <a:p>
            <a:pPr eaLnBrk="0" hangingPunct="0">
              <a:spcBef>
                <a:spcPct val="20000"/>
              </a:spcBef>
            </a:pPr>
            <a:r>
              <a:rPr lang="en-US" sz="1400">
                <a:solidFill>
                  <a:schemeClr val="tx1"/>
                </a:solidFill>
              </a:rPr>
              <a:t>Dedicated</a:t>
            </a:r>
            <a:br>
              <a:rPr lang="en-US" sz="1400">
                <a:solidFill>
                  <a:schemeClr val="tx1"/>
                </a:solidFill>
              </a:rPr>
            </a:br>
            <a:r>
              <a:rPr lang="en-US" sz="1400">
                <a:solidFill>
                  <a:schemeClr val="tx1"/>
                </a:solidFill>
              </a:rPr>
              <a:t>Ethernet</a:t>
            </a:r>
          </a:p>
        </p:txBody>
      </p:sp>
      <p:sp>
        <p:nvSpPr>
          <p:cNvPr id="83989" name="Freeform 21"/>
          <p:cNvSpPr>
            <a:spLocks/>
          </p:cNvSpPr>
          <p:nvPr/>
        </p:nvSpPr>
        <p:spPr bwMode="gray">
          <a:xfrm flipH="1">
            <a:off x="4587875" y="2851150"/>
            <a:ext cx="1062038" cy="576263"/>
          </a:xfrm>
          <a:custGeom>
            <a:avLst/>
            <a:gdLst/>
            <a:ahLst/>
            <a:cxnLst>
              <a:cxn ang="0">
                <a:pos x="0" y="0"/>
              </a:cxn>
              <a:cxn ang="0">
                <a:pos x="0" y="161"/>
              </a:cxn>
              <a:cxn ang="0">
                <a:pos x="144" y="161"/>
              </a:cxn>
              <a:cxn ang="0">
                <a:pos x="144" y="363"/>
              </a:cxn>
            </a:cxnLst>
            <a:rect l="0" t="0" r="r" b="b"/>
            <a:pathLst>
              <a:path w="144" h="363">
                <a:moveTo>
                  <a:pt x="0" y="0"/>
                </a:moveTo>
                <a:lnTo>
                  <a:pt x="0" y="161"/>
                </a:lnTo>
                <a:lnTo>
                  <a:pt x="144" y="161"/>
                </a:lnTo>
                <a:lnTo>
                  <a:pt x="144" y="363"/>
                </a:lnTo>
              </a:path>
            </a:pathLst>
          </a:custGeom>
          <a:noFill/>
          <a:ln w="28575" cap="flat" cmpd="sng">
            <a:solidFill>
              <a:schemeClr val="hlink"/>
            </a:solidFill>
            <a:prstDash val="solid"/>
            <a:round/>
            <a:headEnd type="none" w="med" len="med"/>
            <a:tailEnd type="none" w="med" len="med"/>
          </a:ln>
          <a:effectLst/>
        </p:spPr>
        <p:txBody>
          <a:bodyPr wrap="none" anchor="ctr"/>
          <a:lstStyle/>
          <a:p>
            <a:endParaRPr lang="en-US"/>
          </a:p>
        </p:txBody>
      </p:sp>
      <p:sp>
        <p:nvSpPr>
          <p:cNvPr id="83991" name="Line 23"/>
          <p:cNvSpPr>
            <a:spLocks noChangeShapeType="1"/>
          </p:cNvSpPr>
          <p:nvPr/>
        </p:nvSpPr>
        <p:spPr bwMode="gray">
          <a:xfrm>
            <a:off x="4527550" y="3824288"/>
            <a:ext cx="0" cy="730250"/>
          </a:xfrm>
          <a:prstGeom prst="line">
            <a:avLst/>
          </a:prstGeom>
          <a:noFill/>
          <a:ln w="28575">
            <a:solidFill>
              <a:schemeClr val="hlink"/>
            </a:solidFill>
            <a:round/>
            <a:headEnd/>
            <a:tailEnd/>
          </a:ln>
          <a:effectLst/>
        </p:spPr>
        <p:txBody>
          <a:bodyPr wrap="none" anchor="ctr"/>
          <a:lstStyle/>
          <a:p>
            <a:endParaRPr lang="en-US"/>
          </a:p>
        </p:txBody>
      </p:sp>
      <p:pic>
        <p:nvPicPr>
          <p:cNvPr id="83992" name="Picture 24" descr="ethernet_switch"/>
          <p:cNvPicPr>
            <a:picLocks noChangeAspect="1" noChangeArrowheads="1"/>
          </p:cNvPicPr>
          <p:nvPr/>
        </p:nvPicPr>
        <p:blipFill>
          <a:blip r:embed="rId4" cstate="print"/>
          <a:srcRect/>
          <a:stretch>
            <a:fillRect/>
          </a:stretch>
        </p:blipFill>
        <p:spPr bwMode="gray">
          <a:xfrm>
            <a:off x="4289425" y="3360738"/>
            <a:ext cx="490538" cy="495300"/>
          </a:xfrm>
          <a:prstGeom prst="rect">
            <a:avLst/>
          </a:prstGeom>
          <a:noFill/>
          <a:ln w="19050">
            <a:solidFill>
              <a:srgbClr val="777777"/>
            </a:solidFill>
            <a:miter lim="800000"/>
            <a:headEnd/>
            <a:tailEnd/>
          </a:ln>
        </p:spPr>
      </p:pic>
      <p:sp>
        <p:nvSpPr>
          <p:cNvPr id="83993" name="Rectangle 25"/>
          <p:cNvSpPr>
            <a:spLocks noChangeArrowheads="1"/>
          </p:cNvSpPr>
          <p:nvPr/>
        </p:nvSpPr>
        <p:spPr bwMode="gray">
          <a:xfrm>
            <a:off x="404813" y="1123950"/>
            <a:ext cx="4014787" cy="346075"/>
          </a:xfrm>
          <a:prstGeom prst="rect">
            <a:avLst/>
          </a:prstGeom>
          <a:solidFill>
            <a:schemeClr val="accent2"/>
          </a:solidFill>
          <a:ln w="38100">
            <a:solidFill>
              <a:schemeClr val="accent2"/>
            </a:solidFill>
            <a:miter lim="800000"/>
            <a:headEnd/>
            <a:tailEnd/>
          </a:ln>
          <a:effectLst/>
        </p:spPr>
        <p:txBody>
          <a:bodyPr wrap="none" anchor="ctr"/>
          <a:lstStyle/>
          <a:p>
            <a:pPr algn="ctr"/>
            <a:r>
              <a:rPr lang="en-US" sz="2000">
                <a:solidFill>
                  <a:schemeClr val="bg1"/>
                </a:solidFill>
              </a:rPr>
              <a:t>SAN</a:t>
            </a:r>
          </a:p>
        </p:txBody>
      </p:sp>
      <p:sp>
        <p:nvSpPr>
          <p:cNvPr id="83994" name="Rectangle 26"/>
          <p:cNvSpPr>
            <a:spLocks noChangeArrowheads="1"/>
          </p:cNvSpPr>
          <p:nvPr/>
        </p:nvSpPr>
        <p:spPr bwMode="gray">
          <a:xfrm>
            <a:off x="4646613" y="1123950"/>
            <a:ext cx="4079875" cy="346075"/>
          </a:xfrm>
          <a:prstGeom prst="rect">
            <a:avLst/>
          </a:prstGeom>
          <a:solidFill>
            <a:srgbClr val="E3B600"/>
          </a:solidFill>
          <a:ln w="38100">
            <a:solidFill>
              <a:srgbClr val="E3B600"/>
            </a:solidFill>
            <a:miter lim="800000"/>
            <a:headEnd/>
            <a:tailEnd/>
          </a:ln>
          <a:effectLst/>
        </p:spPr>
        <p:txBody>
          <a:bodyPr wrap="none" anchor="ctr"/>
          <a:lstStyle/>
          <a:p>
            <a:pPr algn="ctr"/>
            <a:r>
              <a:rPr lang="en-US" sz="2000">
                <a:solidFill>
                  <a:schemeClr val="bg1"/>
                </a:solidFill>
              </a:rPr>
              <a:t>NAS</a:t>
            </a:r>
          </a:p>
        </p:txBody>
      </p:sp>
      <p:sp>
        <p:nvSpPr>
          <p:cNvPr id="83995" name="Rectangle 27"/>
          <p:cNvSpPr>
            <a:spLocks noChangeArrowheads="1"/>
          </p:cNvSpPr>
          <p:nvPr/>
        </p:nvSpPr>
        <p:spPr bwMode="gray">
          <a:xfrm>
            <a:off x="6678613" y="1466850"/>
            <a:ext cx="2047875" cy="369888"/>
          </a:xfrm>
          <a:prstGeom prst="rect">
            <a:avLst/>
          </a:prstGeom>
          <a:solidFill>
            <a:srgbClr val="FFE013"/>
          </a:solidFill>
          <a:ln w="38100">
            <a:solidFill>
              <a:srgbClr val="E3B600"/>
            </a:solidFill>
            <a:miter lim="800000"/>
            <a:headEnd/>
            <a:tailEnd/>
          </a:ln>
          <a:effectLst/>
        </p:spPr>
        <p:txBody>
          <a:bodyPr wrap="none" anchor="ctr"/>
          <a:lstStyle/>
          <a:p>
            <a:pPr algn="ctr"/>
            <a:r>
              <a:rPr lang="en-US" sz="1600">
                <a:solidFill>
                  <a:schemeClr val="bg1"/>
                </a:solidFill>
              </a:rPr>
              <a:t>Departmental</a:t>
            </a:r>
          </a:p>
        </p:txBody>
      </p:sp>
      <p:sp>
        <p:nvSpPr>
          <p:cNvPr id="83996" name="Freeform 28"/>
          <p:cNvSpPr>
            <a:spLocks/>
          </p:cNvSpPr>
          <p:nvPr/>
        </p:nvSpPr>
        <p:spPr bwMode="gray">
          <a:xfrm flipH="1">
            <a:off x="4911725" y="3255963"/>
            <a:ext cx="2798763" cy="1500187"/>
          </a:xfrm>
          <a:custGeom>
            <a:avLst/>
            <a:gdLst/>
            <a:ahLst/>
            <a:cxnLst>
              <a:cxn ang="0">
                <a:pos x="0" y="0"/>
              </a:cxn>
              <a:cxn ang="0">
                <a:pos x="0" y="559"/>
              </a:cxn>
              <a:cxn ang="0">
                <a:pos x="1861" y="559"/>
              </a:cxn>
              <a:cxn ang="0">
                <a:pos x="1861" y="945"/>
              </a:cxn>
            </a:cxnLst>
            <a:rect l="0" t="0" r="r" b="b"/>
            <a:pathLst>
              <a:path w="1861" h="945">
                <a:moveTo>
                  <a:pt x="0" y="0"/>
                </a:moveTo>
                <a:lnTo>
                  <a:pt x="0" y="559"/>
                </a:lnTo>
                <a:lnTo>
                  <a:pt x="1861" y="559"/>
                </a:lnTo>
                <a:lnTo>
                  <a:pt x="1861" y="945"/>
                </a:lnTo>
              </a:path>
            </a:pathLst>
          </a:custGeom>
          <a:noFill/>
          <a:ln w="28575" cap="flat" cmpd="sng">
            <a:solidFill>
              <a:schemeClr val="hlink"/>
            </a:solidFill>
            <a:prstDash val="solid"/>
            <a:round/>
            <a:headEnd type="none" w="med" len="med"/>
            <a:tailEnd type="none" w="med" len="med"/>
          </a:ln>
          <a:effectLst/>
        </p:spPr>
        <p:txBody>
          <a:bodyPr wrap="none" anchor="ctr"/>
          <a:lstStyle/>
          <a:p>
            <a:endParaRPr lang="en-US"/>
          </a:p>
        </p:txBody>
      </p:sp>
      <p:sp>
        <p:nvSpPr>
          <p:cNvPr id="83997" name="Line 29"/>
          <p:cNvSpPr>
            <a:spLocks noChangeShapeType="1"/>
          </p:cNvSpPr>
          <p:nvPr/>
        </p:nvSpPr>
        <p:spPr bwMode="gray">
          <a:xfrm>
            <a:off x="7435850" y="2713038"/>
            <a:ext cx="0" cy="639762"/>
          </a:xfrm>
          <a:prstGeom prst="line">
            <a:avLst/>
          </a:prstGeom>
          <a:noFill/>
          <a:ln w="28575">
            <a:solidFill>
              <a:schemeClr val="hlink"/>
            </a:solidFill>
            <a:round/>
            <a:headEnd/>
            <a:tailEnd/>
          </a:ln>
          <a:effectLst/>
        </p:spPr>
        <p:txBody>
          <a:bodyPr wrap="none" anchor="ctr"/>
          <a:lstStyle/>
          <a:p>
            <a:endParaRPr lang="en-US"/>
          </a:p>
        </p:txBody>
      </p:sp>
      <p:sp>
        <p:nvSpPr>
          <p:cNvPr id="83998" name="Line 30"/>
          <p:cNvSpPr>
            <a:spLocks noChangeShapeType="1"/>
          </p:cNvSpPr>
          <p:nvPr/>
        </p:nvSpPr>
        <p:spPr bwMode="gray">
          <a:xfrm>
            <a:off x="7966075" y="2701925"/>
            <a:ext cx="0" cy="584200"/>
          </a:xfrm>
          <a:prstGeom prst="line">
            <a:avLst/>
          </a:prstGeom>
          <a:noFill/>
          <a:ln w="28575">
            <a:solidFill>
              <a:schemeClr val="hlink"/>
            </a:solidFill>
            <a:round/>
            <a:headEnd/>
            <a:tailEnd/>
          </a:ln>
          <a:effectLst/>
        </p:spPr>
        <p:txBody>
          <a:bodyPr wrap="none" anchor="ctr"/>
          <a:lstStyle/>
          <a:p>
            <a:endParaRPr lang="en-US"/>
          </a:p>
        </p:txBody>
      </p:sp>
      <p:grpSp>
        <p:nvGrpSpPr>
          <p:cNvPr id="2" name="Group 31"/>
          <p:cNvGrpSpPr>
            <a:grpSpLocks/>
          </p:cNvGrpSpPr>
          <p:nvPr/>
        </p:nvGrpSpPr>
        <p:grpSpPr bwMode="auto">
          <a:xfrm>
            <a:off x="7754938" y="2249488"/>
            <a:ext cx="428625" cy="474662"/>
            <a:chOff x="4878" y="1461"/>
            <a:chExt cx="270" cy="299"/>
          </a:xfrm>
        </p:grpSpPr>
        <p:sp>
          <p:nvSpPr>
            <p:cNvPr id="84000" name="Rectangle 32"/>
            <p:cNvSpPr>
              <a:spLocks noChangeArrowheads="1"/>
            </p:cNvSpPr>
            <p:nvPr/>
          </p:nvSpPr>
          <p:spPr bwMode="gray">
            <a:xfrm>
              <a:off x="4912" y="1522"/>
              <a:ext cx="205" cy="152"/>
            </a:xfrm>
            <a:prstGeom prst="rect">
              <a:avLst/>
            </a:prstGeom>
            <a:solidFill>
              <a:srgbClr val="FFFFFF"/>
            </a:solidFill>
            <a:ln w="12700">
              <a:noFill/>
              <a:miter lim="800000"/>
              <a:headEnd/>
              <a:tailEnd/>
            </a:ln>
            <a:effectLst/>
          </p:spPr>
          <p:txBody>
            <a:bodyPr wrap="none" anchor="ctr"/>
            <a:lstStyle/>
            <a:p>
              <a:endParaRPr lang="en-US"/>
            </a:p>
          </p:txBody>
        </p:sp>
        <p:pic>
          <p:nvPicPr>
            <p:cNvPr id="84001" name="Picture 33" descr="deskto"/>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gray">
            <a:xfrm>
              <a:off x="4878" y="1461"/>
              <a:ext cx="270" cy="299"/>
            </a:xfrm>
            <a:prstGeom prst="rect">
              <a:avLst/>
            </a:prstGeom>
            <a:noFill/>
          </p:spPr>
        </p:pic>
      </p:grpSp>
      <p:grpSp>
        <p:nvGrpSpPr>
          <p:cNvPr id="3" name="Group 34"/>
          <p:cNvGrpSpPr>
            <a:grpSpLocks/>
          </p:cNvGrpSpPr>
          <p:nvPr/>
        </p:nvGrpSpPr>
        <p:grpSpPr bwMode="auto">
          <a:xfrm>
            <a:off x="7221538" y="2249488"/>
            <a:ext cx="428625" cy="474662"/>
            <a:chOff x="4878" y="1461"/>
            <a:chExt cx="270" cy="299"/>
          </a:xfrm>
        </p:grpSpPr>
        <p:sp>
          <p:nvSpPr>
            <p:cNvPr id="84003" name="Rectangle 35"/>
            <p:cNvSpPr>
              <a:spLocks noChangeArrowheads="1"/>
            </p:cNvSpPr>
            <p:nvPr/>
          </p:nvSpPr>
          <p:spPr bwMode="gray">
            <a:xfrm>
              <a:off x="4912" y="1522"/>
              <a:ext cx="205" cy="152"/>
            </a:xfrm>
            <a:prstGeom prst="rect">
              <a:avLst/>
            </a:prstGeom>
            <a:solidFill>
              <a:srgbClr val="FFFFFF"/>
            </a:solidFill>
            <a:ln w="12700">
              <a:noFill/>
              <a:miter lim="800000"/>
              <a:headEnd/>
              <a:tailEnd/>
            </a:ln>
            <a:effectLst/>
          </p:spPr>
          <p:txBody>
            <a:bodyPr wrap="none" anchor="ctr"/>
            <a:lstStyle/>
            <a:p>
              <a:endParaRPr lang="en-US"/>
            </a:p>
          </p:txBody>
        </p:sp>
        <p:pic>
          <p:nvPicPr>
            <p:cNvPr id="84004" name="Picture 36" descr="deskto"/>
            <p:cNvPicPr>
              <a:picLocks noChangeAspect="1" noChangeArrowheads="1"/>
            </p:cNvPicPr>
            <p:nvPr/>
          </p:nvPicPr>
          <p:blipFill>
            <a:blip r:embed="rId5" cstate="print">
              <a:clrChange>
                <a:clrFrom>
                  <a:srgbClr val="FEFEFE"/>
                </a:clrFrom>
                <a:clrTo>
                  <a:srgbClr val="FEFEFE">
                    <a:alpha val="0"/>
                  </a:srgbClr>
                </a:clrTo>
              </a:clrChange>
            </a:blip>
            <a:srcRect/>
            <a:stretch>
              <a:fillRect/>
            </a:stretch>
          </p:blipFill>
          <p:spPr bwMode="gray">
            <a:xfrm>
              <a:off x="4878" y="1461"/>
              <a:ext cx="270" cy="299"/>
            </a:xfrm>
            <a:prstGeom prst="rect">
              <a:avLst/>
            </a:prstGeom>
            <a:noFill/>
          </p:spPr>
        </p:pic>
      </p:grpSp>
      <p:grpSp>
        <p:nvGrpSpPr>
          <p:cNvPr id="4" name="Group 42"/>
          <p:cNvGrpSpPr>
            <a:grpSpLocks/>
          </p:cNvGrpSpPr>
          <p:nvPr/>
        </p:nvGrpSpPr>
        <p:grpSpPr bwMode="auto">
          <a:xfrm>
            <a:off x="3330575" y="4302125"/>
            <a:ext cx="2395538" cy="1709738"/>
            <a:chOff x="2050" y="1545"/>
            <a:chExt cx="3305" cy="2362"/>
          </a:xfrm>
        </p:grpSpPr>
        <p:sp>
          <p:nvSpPr>
            <p:cNvPr id="84011" name="Rectangle 43"/>
            <p:cNvSpPr>
              <a:spLocks noChangeArrowheads="1"/>
            </p:cNvSpPr>
            <p:nvPr/>
          </p:nvSpPr>
          <p:spPr bwMode="auto">
            <a:xfrm>
              <a:off x="2068" y="2252"/>
              <a:ext cx="3254" cy="1504"/>
            </a:xfrm>
            <a:prstGeom prst="rect">
              <a:avLst/>
            </a:prstGeom>
            <a:solidFill>
              <a:srgbClr val="FFFFFF"/>
            </a:solidFill>
            <a:ln w="9525">
              <a:noFill/>
              <a:miter lim="800000"/>
              <a:headEnd/>
              <a:tailEnd/>
            </a:ln>
            <a:effectLst/>
          </p:spPr>
          <p:txBody>
            <a:bodyPr wrap="none" anchor="ctr"/>
            <a:lstStyle/>
            <a:p>
              <a:endParaRPr lang="en-US"/>
            </a:p>
          </p:txBody>
        </p:sp>
        <p:pic>
          <p:nvPicPr>
            <p:cNvPr id="84012" name="Picture 44" descr="Filer_4cab_2head"/>
            <p:cNvPicPr preferRelativeResize="0">
              <a:picLocks noChangeAspect="1" noChangeArrowheads="1"/>
            </p:cNvPicPr>
            <p:nvPr/>
          </p:nvPicPr>
          <p:blipFill>
            <a:blip r:embed="rId6" cstate="print">
              <a:clrChange>
                <a:clrFrom>
                  <a:srgbClr val="FDFDFD"/>
                </a:clrFrom>
                <a:clrTo>
                  <a:srgbClr val="FDFDFD">
                    <a:alpha val="0"/>
                  </a:srgbClr>
                </a:clrTo>
              </a:clrChange>
              <a:lum bright="6000"/>
            </a:blip>
            <a:srcRect/>
            <a:stretch>
              <a:fillRect/>
            </a:stretch>
          </p:blipFill>
          <p:spPr bwMode="auto">
            <a:xfrm>
              <a:off x="2050" y="1545"/>
              <a:ext cx="3305" cy="2362"/>
            </a:xfrm>
            <a:prstGeom prst="rect">
              <a:avLst/>
            </a:prstGeom>
            <a:noFill/>
          </p:spPr>
        </p:pic>
      </p:grpSp>
      <p:sp>
        <p:nvSpPr>
          <p:cNvPr id="84013" name="Text Box 45"/>
          <p:cNvSpPr txBox="1">
            <a:spLocks noChangeArrowheads="1"/>
          </p:cNvSpPr>
          <p:nvPr/>
        </p:nvSpPr>
        <p:spPr bwMode="gray">
          <a:xfrm>
            <a:off x="3027363" y="6153150"/>
            <a:ext cx="2871787" cy="284163"/>
          </a:xfrm>
          <a:prstGeom prst="rect">
            <a:avLst/>
          </a:prstGeom>
          <a:noFill/>
          <a:ln w="9525">
            <a:noFill/>
            <a:miter lim="800000"/>
            <a:headEnd/>
            <a:tailEnd/>
          </a:ln>
          <a:effectLst/>
        </p:spPr>
        <p:txBody>
          <a:bodyPr wrap="none">
            <a:spAutoFit/>
          </a:bodyPr>
          <a:lstStyle/>
          <a:p>
            <a:pPr algn="ctr" eaLnBrk="0" hangingPunct="0">
              <a:lnSpc>
                <a:spcPct val="90000"/>
              </a:lnSpc>
              <a:spcBef>
                <a:spcPct val="20000"/>
              </a:spcBef>
            </a:pPr>
            <a:r>
              <a:rPr lang="en-US" sz="1400">
                <a:solidFill>
                  <a:schemeClr val="tx1"/>
                </a:solidFill>
              </a:rPr>
              <a:t>NetAppFabric Attached Storage</a:t>
            </a:r>
          </a:p>
        </p:txBody>
      </p:sp>
      <p:sp>
        <p:nvSpPr>
          <p:cNvPr id="84014" name="Rectangle 46"/>
          <p:cNvSpPr>
            <a:spLocks noGrp="1" noChangeArrowheads="1"/>
          </p:cNvSpPr>
          <p:nvPr>
            <p:ph type="title"/>
          </p:nvPr>
        </p:nvSpPr>
        <p:spPr bwMode="black">
          <a:noFill/>
          <a:ln/>
        </p:spPr>
        <p:txBody>
          <a:bodyPr>
            <a:normAutofit fontScale="90000"/>
          </a:bodyPr>
          <a:lstStyle/>
          <a:p>
            <a:r>
              <a:rPr lang="en-US"/>
              <a:t>Unified Storage: Investment Protection</a:t>
            </a:r>
          </a:p>
        </p:txBody>
      </p:sp>
      <p:pic>
        <p:nvPicPr>
          <p:cNvPr id="84015" name="Picture 47" descr="generic server"/>
          <p:cNvPicPr>
            <a:picLocks noChangeAspect="1" noChangeArrowheads="1"/>
          </p:cNvPicPr>
          <p:nvPr/>
        </p:nvPicPr>
        <p:blipFill>
          <a:blip r:embed="rId7" cstate="print"/>
          <a:srcRect/>
          <a:stretch>
            <a:fillRect/>
          </a:stretch>
        </p:blipFill>
        <p:spPr bwMode="auto">
          <a:xfrm>
            <a:off x="869950" y="2074863"/>
            <a:ext cx="473075" cy="873125"/>
          </a:xfrm>
          <a:prstGeom prst="rect">
            <a:avLst/>
          </a:prstGeom>
          <a:noFill/>
        </p:spPr>
      </p:pic>
      <p:pic>
        <p:nvPicPr>
          <p:cNvPr id="84018" name="Picture 50" descr="generic server"/>
          <p:cNvPicPr>
            <a:picLocks noChangeAspect="1" noChangeArrowheads="1"/>
          </p:cNvPicPr>
          <p:nvPr/>
        </p:nvPicPr>
        <p:blipFill>
          <a:blip r:embed="rId7" cstate="print"/>
          <a:srcRect/>
          <a:stretch>
            <a:fillRect/>
          </a:stretch>
        </p:blipFill>
        <p:spPr bwMode="auto">
          <a:xfrm>
            <a:off x="1506538" y="2074863"/>
            <a:ext cx="473075" cy="873125"/>
          </a:xfrm>
          <a:prstGeom prst="rect">
            <a:avLst/>
          </a:prstGeom>
          <a:noFill/>
        </p:spPr>
      </p:pic>
      <p:pic>
        <p:nvPicPr>
          <p:cNvPr id="84019" name="Picture 51" descr="generic server"/>
          <p:cNvPicPr>
            <a:picLocks noChangeAspect="1" noChangeArrowheads="1"/>
          </p:cNvPicPr>
          <p:nvPr/>
        </p:nvPicPr>
        <p:blipFill>
          <a:blip r:embed="rId7" cstate="print"/>
          <a:srcRect/>
          <a:stretch>
            <a:fillRect/>
          </a:stretch>
        </p:blipFill>
        <p:spPr bwMode="auto">
          <a:xfrm>
            <a:off x="3217863" y="2074863"/>
            <a:ext cx="473075" cy="873125"/>
          </a:xfrm>
          <a:prstGeom prst="rect">
            <a:avLst/>
          </a:prstGeom>
          <a:noFill/>
        </p:spPr>
      </p:pic>
      <p:pic>
        <p:nvPicPr>
          <p:cNvPr id="84020" name="Picture 52" descr="generic server"/>
          <p:cNvPicPr>
            <a:picLocks noChangeAspect="1" noChangeArrowheads="1"/>
          </p:cNvPicPr>
          <p:nvPr/>
        </p:nvPicPr>
        <p:blipFill>
          <a:blip r:embed="rId7" cstate="print"/>
          <a:srcRect/>
          <a:stretch>
            <a:fillRect/>
          </a:stretch>
        </p:blipFill>
        <p:spPr bwMode="auto">
          <a:xfrm>
            <a:off x="5448300" y="2074863"/>
            <a:ext cx="473075" cy="873125"/>
          </a:xfrm>
          <a:prstGeom prst="rect">
            <a:avLst/>
          </a:prstGeom>
          <a:noFill/>
        </p:spPr>
      </p:pic>
      <p:pic>
        <p:nvPicPr>
          <p:cNvPr id="84021" name="Picture 53" descr="cloud"/>
          <p:cNvPicPr>
            <a:picLocks noChangeAspect="1" noChangeArrowheads="1"/>
          </p:cNvPicPr>
          <p:nvPr/>
        </p:nvPicPr>
        <p:blipFill>
          <a:blip r:embed="rId8" cstate="print"/>
          <a:srcRect/>
          <a:stretch>
            <a:fillRect/>
          </a:stretch>
        </p:blipFill>
        <p:spPr bwMode="auto">
          <a:xfrm>
            <a:off x="6896100" y="3073400"/>
            <a:ext cx="1574800" cy="757238"/>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Pressures on IT Groups</a:t>
            </a:r>
          </a:p>
        </p:txBody>
      </p:sp>
      <p:sp>
        <p:nvSpPr>
          <p:cNvPr id="76803" name="Rectangle 3"/>
          <p:cNvSpPr>
            <a:spLocks noChangeArrowheads="1"/>
          </p:cNvSpPr>
          <p:nvPr/>
        </p:nvSpPr>
        <p:spPr bwMode="auto">
          <a:xfrm>
            <a:off x="179388" y="1952625"/>
            <a:ext cx="2111375" cy="901700"/>
          </a:xfrm>
          <a:prstGeom prst="rect">
            <a:avLst/>
          </a:prstGeom>
          <a:noFill/>
          <a:ln w="9525">
            <a:noFill/>
            <a:miter lim="800000"/>
            <a:headEnd/>
            <a:tailEnd/>
          </a:ln>
          <a:effectLst/>
        </p:spPr>
        <p:txBody>
          <a:bodyPr anchor="ctr"/>
          <a:lstStyle/>
          <a:p>
            <a:pPr algn="ctr">
              <a:buClr>
                <a:srgbClr val="FFFFE5"/>
              </a:buClr>
              <a:buFont typeface="Webdings" pitchFamily="18" charset="2"/>
              <a:buNone/>
            </a:pPr>
            <a:r>
              <a:rPr lang="en-US" sz="2000">
                <a:solidFill>
                  <a:schemeClr val="tx1"/>
                </a:solidFill>
              </a:rPr>
              <a:t>Do more</a:t>
            </a:r>
            <a:br>
              <a:rPr lang="en-US" sz="2000">
                <a:solidFill>
                  <a:schemeClr val="tx1"/>
                </a:solidFill>
              </a:rPr>
            </a:br>
            <a:r>
              <a:rPr lang="en-US" sz="2000">
                <a:solidFill>
                  <a:schemeClr val="tx1"/>
                </a:solidFill>
              </a:rPr>
              <a:t>with less</a:t>
            </a:r>
          </a:p>
        </p:txBody>
      </p:sp>
      <p:sp>
        <p:nvSpPr>
          <p:cNvPr id="76804" name="AutoShape 4"/>
          <p:cNvSpPr>
            <a:spLocks noChangeArrowheads="1"/>
          </p:cNvSpPr>
          <p:nvPr/>
        </p:nvSpPr>
        <p:spPr bwMode="auto">
          <a:xfrm flipV="1">
            <a:off x="255588" y="1462088"/>
            <a:ext cx="1947862" cy="522287"/>
          </a:xfrm>
          <a:prstGeom prst="triangle">
            <a:avLst>
              <a:gd name="adj" fmla="val 50000"/>
            </a:avLst>
          </a:prstGeom>
          <a:gradFill rotWithShape="0">
            <a:gsLst>
              <a:gs pos="0">
                <a:schemeClr val="hlink">
                  <a:gamma/>
                  <a:tint val="0"/>
                  <a:invGamma/>
                </a:schemeClr>
              </a:gs>
              <a:gs pos="100000">
                <a:schemeClr val="hlink"/>
              </a:gs>
            </a:gsLst>
            <a:lin ang="5400000" scaled="1"/>
          </a:gradFill>
          <a:ln w="12700">
            <a:noFill/>
            <a:miter lim="800000"/>
            <a:headEnd/>
            <a:tailEnd/>
          </a:ln>
          <a:effectLst/>
        </p:spPr>
        <p:txBody>
          <a:bodyPr wrap="none" anchor="ctr"/>
          <a:lstStyle/>
          <a:p>
            <a:endParaRPr lang="en-US"/>
          </a:p>
        </p:txBody>
      </p:sp>
      <p:sp>
        <p:nvSpPr>
          <p:cNvPr id="76805" name="Rectangle 5"/>
          <p:cNvSpPr>
            <a:spLocks noChangeArrowheads="1"/>
          </p:cNvSpPr>
          <p:nvPr/>
        </p:nvSpPr>
        <p:spPr bwMode="auto">
          <a:xfrm>
            <a:off x="2409825" y="1952625"/>
            <a:ext cx="2111375" cy="901700"/>
          </a:xfrm>
          <a:prstGeom prst="rect">
            <a:avLst/>
          </a:prstGeom>
          <a:noFill/>
          <a:ln w="9525">
            <a:noFill/>
            <a:miter lim="800000"/>
            <a:headEnd/>
            <a:tailEnd/>
          </a:ln>
          <a:effectLst/>
        </p:spPr>
        <p:txBody>
          <a:bodyPr anchor="ctr"/>
          <a:lstStyle/>
          <a:p>
            <a:pPr algn="ctr">
              <a:buClr>
                <a:srgbClr val="FFFFE5"/>
              </a:buClr>
              <a:buFont typeface="Webdings" pitchFamily="18" charset="2"/>
              <a:buNone/>
            </a:pPr>
            <a:r>
              <a:rPr lang="en-US" sz="2000">
                <a:solidFill>
                  <a:schemeClr val="tx1"/>
                </a:solidFill>
              </a:rPr>
              <a:t>Keep running</a:t>
            </a:r>
            <a:br>
              <a:rPr lang="en-US" sz="2000">
                <a:solidFill>
                  <a:schemeClr val="tx1"/>
                </a:solidFill>
              </a:rPr>
            </a:br>
            <a:r>
              <a:rPr lang="en-US" sz="2000">
                <a:solidFill>
                  <a:schemeClr val="tx1"/>
                </a:solidFill>
              </a:rPr>
              <a:t>globally 24x7</a:t>
            </a:r>
          </a:p>
        </p:txBody>
      </p:sp>
      <p:sp>
        <p:nvSpPr>
          <p:cNvPr id="76806" name="AutoShape 6"/>
          <p:cNvSpPr>
            <a:spLocks noChangeArrowheads="1"/>
          </p:cNvSpPr>
          <p:nvPr/>
        </p:nvSpPr>
        <p:spPr bwMode="auto">
          <a:xfrm flipV="1">
            <a:off x="2486025" y="1462088"/>
            <a:ext cx="1947863" cy="522287"/>
          </a:xfrm>
          <a:prstGeom prst="triangle">
            <a:avLst>
              <a:gd name="adj" fmla="val 50000"/>
            </a:avLst>
          </a:prstGeom>
          <a:gradFill rotWithShape="0">
            <a:gsLst>
              <a:gs pos="0">
                <a:schemeClr val="hlink">
                  <a:gamma/>
                  <a:tint val="0"/>
                  <a:invGamma/>
                </a:schemeClr>
              </a:gs>
              <a:gs pos="100000">
                <a:schemeClr val="hlink"/>
              </a:gs>
            </a:gsLst>
            <a:lin ang="5400000" scaled="1"/>
          </a:gradFill>
          <a:ln w="12700">
            <a:noFill/>
            <a:miter lim="800000"/>
            <a:headEnd/>
            <a:tailEnd/>
          </a:ln>
          <a:effectLst/>
        </p:spPr>
        <p:txBody>
          <a:bodyPr wrap="none" anchor="ctr"/>
          <a:lstStyle/>
          <a:p>
            <a:endParaRPr lang="en-US"/>
          </a:p>
        </p:txBody>
      </p:sp>
      <p:sp>
        <p:nvSpPr>
          <p:cNvPr id="76807" name="Rectangle 7"/>
          <p:cNvSpPr>
            <a:spLocks noChangeArrowheads="1"/>
          </p:cNvSpPr>
          <p:nvPr/>
        </p:nvSpPr>
        <p:spPr bwMode="auto">
          <a:xfrm>
            <a:off x="4640263" y="1952625"/>
            <a:ext cx="2111375" cy="901700"/>
          </a:xfrm>
          <a:prstGeom prst="rect">
            <a:avLst/>
          </a:prstGeom>
          <a:noFill/>
          <a:ln w="9525">
            <a:noFill/>
            <a:miter lim="800000"/>
            <a:headEnd/>
            <a:tailEnd/>
          </a:ln>
          <a:effectLst/>
        </p:spPr>
        <p:txBody>
          <a:bodyPr anchor="ctr"/>
          <a:lstStyle/>
          <a:p>
            <a:pPr algn="ctr">
              <a:buClr>
                <a:srgbClr val="FFFFE5"/>
              </a:buClr>
              <a:buFont typeface="Webdings" pitchFamily="18" charset="2"/>
              <a:buNone/>
            </a:pPr>
            <a:r>
              <a:rPr lang="en-US" sz="2000">
                <a:solidFill>
                  <a:schemeClr val="tx1"/>
                </a:solidFill>
              </a:rPr>
              <a:t>Adapt rapidly to changes</a:t>
            </a:r>
          </a:p>
        </p:txBody>
      </p:sp>
      <p:sp>
        <p:nvSpPr>
          <p:cNvPr id="76808" name="AutoShape 8"/>
          <p:cNvSpPr>
            <a:spLocks noChangeArrowheads="1"/>
          </p:cNvSpPr>
          <p:nvPr/>
        </p:nvSpPr>
        <p:spPr bwMode="auto">
          <a:xfrm flipV="1">
            <a:off x="4716463" y="1462088"/>
            <a:ext cx="1947862" cy="522287"/>
          </a:xfrm>
          <a:prstGeom prst="triangle">
            <a:avLst>
              <a:gd name="adj" fmla="val 50000"/>
            </a:avLst>
          </a:prstGeom>
          <a:gradFill rotWithShape="0">
            <a:gsLst>
              <a:gs pos="0">
                <a:schemeClr val="hlink">
                  <a:gamma/>
                  <a:tint val="0"/>
                  <a:invGamma/>
                </a:schemeClr>
              </a:gs>
              <a:gs pos="100000">
                <a:schemeClr val="hlink"/>
              </a:gs>
            </a:gsLst>
            <a:lin ang="5400000" scaled="1"/>
          </a:gradFill>
          <a:ln w="12700">
            <a:noFill/>
            <a:miter lim="800000"/>
            <a:headEnd/>
            <a:tailEnd/>
          </a:ln>
          <a:effectLst/>
        </p:spPr>
        <p:txBody>
          <a:bodyPr wrap="none" anchor="ctr"/>
          <a:lstStyle/>
          <a:p>
            <a:endParaRPr lang="en-US"/>
          </a:p>
        </p:txBody>
      </p:sp>
      <p:sp>
        <p:nvSpPr>
          <p:cNvPr id="76809" name="Rectangle 9"/>
          <p:cNvSpPr>
            <a:spLocks noChangeArrowheads="1"/>
          </p:cNvSpPr>
          <p:nvPr/>
        </p:nvSpPr>
        <p:spPr bwMode="auto">
          <a:xfrm>
            <a:off x="6872288" y="1952625"/>
            <a:ext cx="2111375" cy="901700"/>
          </a:xfrm>
          <a:prstGeom prst="rect">
            <a:avLst/>
          </a:prstGeom>
          <a:noFill/>
          <a:ln w="9525">
            <a:noFill/>
            <a:miter lim="800000"/>
            <a:headEnd/>
            <a:tailEnd/>
          </a:ln>
          <a:effectLst/>
        </p:spPr>
        <p:txBody>
          <a:bodyPr anchor="ctr"/>
          <a:lstStyle/>
          <a:p>
            <a:pPr algn="ctr">
              <a:buClr>
                <a:srgbClr val="FFFFE5"/>
              </a:buClr>
              <a:buFont typeface="Webdings" pitchFamily="18" charset="2"/>
              <a:buNone/>
            </a:pPr>
            <a:r>
              <a:rPr lang="en-US" sz="2000">
                <a:solidFill>
                  <a:schemeClr val="tx1"/>
                </a:solidFill>
              </a:rPr>
              <a:t>Maximize value of information</a:t>
            </a:r>
          </a:p>
        </p:txBody>
      </p:sp>
      <p:sp>
        <p:nvSpPr>
          <p:cNvPr id="76810" name="AutoShape 10"/>
          <p:cNvSpPr>
            <a:spLocks noChangeArrowheads="1"/>
          </p:cNvSpPr>
          <p:nvPr/>
        </p:nvSpPr>
        <p:spPr bwMode="auto">
          <a:xfrm flipV="1">
            <a:off x="6948488" y="1462088"/>
            <a:ext cx="1947862" cy="522287"/>
          </a:xfrm>
          <a:prstGeom prst="triangle">
            <a:avLst>
              <a:gd name="adj" fmla="val 50000"/>
            </a:avLst>
          </a:prstGeom>
          <a:gradFill rotWithShape="0">
            <a:gsLst>
              <a:gs pos="0">
                <a:schemeClr val="hlink">
                  <a:gamma/>
                  <a:tint val="0"/>
                  <a:invGamma/>
                </a:schemeClr>
              </a:gs>
              <a:gs pos="100000">
                <a:schemeClr val="hlink"/>
              </a:gs>
            </a:gsLst>
            <a:lin ang="5400000" scaled="1"/>
          </a:gradFill>
          <a:ln w="12700">
            <a:noFill/>
            <a:miter lim="800000"/>
            <a:headEnd/>
            <a:tailEnd/>
          </a:ln>
          <a:effectLst/>
        </p:spPr>
        <p:txBody>
          <a:bodyPr wrap="none" anchor="ctr"/>
          <a:lstStyle/>
          <a:p>
            <a:endParaRPr lang="en-US"/>
          </a:p>
        </p:txBody>
      </p:sp>
      <p:sp>
        <p:nvSpPr>
          <p:cNvPr id="76811" name="Rectangle 11"/>
          <p:cNvSpPr>
            <a:spLocks noChangeArrowheads="1"/>
          </p:cNvSpPr>
          <p:nvPr/>
        </p:nvSpPr>
        <p:spPr bwMode="gray">
          <a:xfrm>
            <a:off x="403225" y="3009900"/>
            <a:ext cx="8312150" cy="558800"/>
          </a:xfrm>
          <a:prstGeom prst="rect">
            <a:avLst/>
          </a:prstGeom>
          <a:solidFill>
            <a:srgbClr val="696969"/>
          </a:solidFill>
          <a:ln w="12700">
            <a:noFill/>
            <a:miter lim="800000"/>
            <a:headEnd/>
            <a:tailEnd/>
          </a:ln>
          <a:effectLst/>
        </p:spPr>
        <p:txBody>
          <a:bodyPr wrap="none" anchor="ctr"/>
          <a:lstStyle/>
          <a:p>
            <a:pPr algn="ctr"/>
            <a:r>
              <a:rPr lang="en-US" sz="2400">
                <a:solidFill>
                  <a:schemeClr val="tx1"/>
                </a:solidFill>
              </a:rPr>
              <a:t>IT managers need storage solutions designed to:</a:t>
            </a:r>
          </a:p>
        </p:txBody>
      </p:sp>
      <p:grpSp>
        <p:nvGrpSpPr>
          <p:cNvPr id="2" name="Group 12"/>
          <p:cNvGrpSpPr>
            <a:grpSpLocks/>
          </p:cNvGrpSpPr>
          <p:nvPr/>
        </p:nvGrpSpPr>
        <p:grpSpPr bwMode="auto">
          <a:xfrm>
            <a:off x="738188" y="3841750"/>
            <a:ext cx="906462" cy="904875"/>
            <a:chOff x="1862" y="951"/>
            <a:chExt cx="571" cy="570"/>
          </a:xfrm>
        </p:grpSpPr>
        <p:sp>
          <p:nvSpPr>
            <p:cNvPr id="76813" name="Oval 13"/>
            <p:cNvSpPr>
              <a:spLocks noChangeArrowheads="1"/>
            </p:cNvSpPr>
            <p:nvPr/>
          </p:nvSpPr>
          <p:spPr bwMode="auto">
            <a:xfrm>
              <a:off x="1862" y="951"/>
              <a:ext cx="571" cy="570"/>
            </a:xfrm>
            <a:prstGeom prst="ellipse">
              <a:avLst/>
            </a:prstGeom>
            <a:gradFill rotWithShape="0">
              <a:gsLst>
                <a:gs pos="0">
                  <a:schemeClr val="hlink"/>
                </a:gs>
                <a:gs pos="100000">
                  <a:schemeClr val="hlink">
                    <a:gamma/>
                    <a:shade val="63137"/>
                    <a:invGamma/>
                  </a:schemeClr>
                </a:gs>
              </a:gsLst>
              <a:path path="shape">
                <a:fillToRect l="50000" t="50000" r="50000" b="50000"/>
              </a:path>
            </a:gradFill>
            <a:ln w="9525">
              <a:noFill/>
              <a:round/>
              <a:headEnd/>
              <a:tailEnd/>
            </a:ln>
            <a:effectLst/>
          </p:spPr>
          <p:txBody>
            <a:bodyPr wrap="none" anchor="ctr"/>
            <a:lstStyle/>
            <a:p>
              <a:endParaRPr lang="en-US"/>
            </a:p>
          </p:txBody>
        </p:sp>
        <p:sp>
          <p:nvSpPr>
            <p:cNvPr id="76814" name="AutoShape 14"/>
            <p:cNvSpPr>
              <a:spLocks noChangeArrowheads="1"/>
            </p:cNvSpPr>
            <p:nvPr/>
          </p:nvSpPr>
          <p:spPr bwMode="auto">
            <a:xfrm rot="18900000">
              <a:off x="2151" y="1074"/>
              <a:ext cx="162" cy="150"/>
            </a:xfrm>
            <a:prstGeom prst="leftArrow">
              <a:avLst>
                <a:gd name="adj1" fmla="val 44741"/>
                <a:gd name="adj2" fmla="val 58910"/>
              </a:avLst>
            </a:prstGeom>
            <a:gradFill rotWithShape="0">
              <a:gsLst>
                <a:gs pos="0">
                  <a:srgbClr val="C8A00E"/>
                </a:gs>
                <a:gs pos="50000">
                  <a:srgbClr val="F3D257"/>
                </a:gs>
                <a:gs pos="100000">
                  <a:srgbClr val="C8A00E"/>
                </a:gs>
              </a:gsLst>
              <a:lin ang="0" scaled="1"/>
            </a:gradFill>
            <a:ln w="9525">
              <a:noFill/>
              <a:miter lim="800000"/>
              <a:headEnd/>
              <a:tailEnd/>
            </a:ln>
            <a:effectLst/>
          </p:spPr>
          <p:txBody>
            <a:bodyPr wrap="none" anchor="ctr"/>
            <a:lstStyle/>
            <a:p>
              <a:endParaRPr lang="en-US"/>
            </a:p>
          </p:txBody>
        </p:sp>
        <p:sp>
          <p:nvSpPr>
            <p:cNvPr id="76815" name="AutoShape 15"/>
            <p:cNvSpPr>
              <a:spLocks noChangeArrowheads="1"/>
            </p:cNvSpPr>
            <p:nvPr/>
          </p:nvSpPr>
          <p:spPr bwMode="auto">
            <a:xfrm rot="2700000" flipH="1">
              <a:off x="1985" y="1074"/>
              <a:ext cx="162" cy="150"/>
            </a:xfrm>
            <a:prstGeom prst="leftArrow">
              <a:avLst>
                <a:gd name="adj1" fmla="val 44741"/>
                <a:gd name="adj2" fmla="val 58910"/>
              </a:avLst>
            </a:prstGeom>
            <a:gradFill rotWithShape="0">
              <a:gsLst>
                <a:gs pos="0">
                  <a:srgbClr val="C8A00E"/>
                </a:gs>
                <a:gs pos="50000">
                  <a:srgbClr val="F3D257"/>
                </a:gs>
                <a:gs pos="100000">
                  <a:srgbClr val="C8A00E"/>
                </a:gs>
              </a:gsLst>
              <a:lin ang="0" scaled="1"/>
            </a:gradFill>
            <a:ln w="9525">
              <a:noFill/>
              <a:miter lim="800000"/>
              <a:headEnd/>
              <a:tailEnd/>
            </a:ln>
            <a:effectLst/>
          </p:spPr>
          <p:txBody>
            <a:bodyPr wrap="none" anchor="ctr"/>
            <a:lstStyle/>
            <a:p>
              <a:endParaRPr lang="en-US"/>
            </a:p>
          </p:txBody>
        </p:sp>
        <p:sp>
          <p:nvSpPr>
            <p:cNvPr id="76816" name="AutoShape 16"/>
            <p:cNvSpPr>
              <a:spLocks noChangeArrowheads="1"/>
            </p:cNvSpPr>
            <p:nvPr/>
          </p:nvSpPr>
          <p:spPr bwMode="auto">
            <a:xfrm rot="2700000" flipV="1">
              <a:off x="2151" y="1239"/>
              <a:ext cx="162" cy="150"/>
            </a:xfrm>
            <a:prstGeom prst="leftArrow">
              <a:avLst>
                <a:gd name="adj1" fmla="val 44741"/>
                <a:gd name="adj2" fmla="val 58910"/>
              </a:avLst>
            </a:prstGeom>
            <a:gradFill rotWithShape="0">
              <a:gsLst>
                <a:gs pos="0">
                  <a:srgbClr val="C8A00E"/>
                </a:gs>
                <a:gs pos="50000">
                  <a:srgbClr val="F3D257"/>
                </a:gs>
                <a:gs pos="100000">
                  <a:srgbClr val="C8A00E"/>
                </a:gs>
              </a:gsLst>
              <a:lin ang="0" scaled="1"/>
            </a:gradFill>
            <a:ln w="9525">
              <a:noFill/>
              <a:miter lim="800000"/>
              <a:headEnd/>
              <a:tailEnd/>
            </a:ln>
            <a:effectLst/>
          </p:spPr>
          <p:txBody>
            <a:bodyPr wrap="none" anchor="ctr"/>
            <a:lstStyle/>
            <a:p>
              <a:endParaRPr lang="en-US"/>
            </a:p>
          </p:txBody>
        </p:sp>
        <p:sp>
          <p:nvSpPr>
            <p:cNvPr id="76817" name="AutoShape 17"/>
            <p:cNvSpPr>
              <a:spLocks noChangeArrowheads="1"/>
            </p:cNvSpPr>
            <p:nvPr/>
          </p:nvSpPr>
          <p:spPr bwMode="auto">
            <a:xfrm rot="18900000" flipH="1" flipV="1">
              <a:off x="1985" y="1239"/>
              <a:ext cx="162" cy="150"/>
            </a:xfrm>
            <a:prstGeom prst="leftArrow">
              <a:avLst>
                <a:gd name="adj1" fmla="val 44741"/>
                <a:gd name="adj2" fmla="val 58910"/>
              </a:avLst>
            </a:prstGeom>
            <a:gradFill rotWithShape="0">
              <a:gsLst>
                <a:gs pos="0">
                  <a:srgbClr val="C8A00E"/>
                </a:gs>
                <a:gs pos="50000">
                  <a:srgbClr val="F3D257"/>
                </a:gs>
                <a:gs pos="100000">
                  <a:srgbClr val="C8A00E"/>
                </a:gs>
              </a:gsLst>
              <a:lin ang="0" scaled="1"/>
            </a:gradFill>
            <a:ln w="9525">
              <a:noFill/>
              <a:miter lim="800000"/>
              <a:headEnd/>
              <a:tailEnd/>
            </a:ln>
            <a:effectLst/>
          </p:spPr>
          <p:txBody>
            <a:bodyPr wrap="none" anchor="ctr"/>
            <a:lstStyle/>
            <a:p>
              <a:endParaRPr lang="en-US"/>
            </a:p>
          </p:txBody>
        </p:sp>
      </p:grpSp>
      <p:sp>
        <p:nvSpPr>
          <p:cNvPr id="76818" name="Text Box 18"/>
          <p:cNvSpPr txBox="1">
            <a:spLocks noChangeArrowheads="1"/>
          </p:cNvSpPr>
          <p:nvPr/>
        </p:nvSpPr>
        <p:spPr bwMode="auto">
          <a:xfrm>
            <a:off x="185738" y="4879975"/>
            <a:ext cx="2012950" cy="641350"/>
          </a:xfrm>
          <a:prstGeom prst="rect">
            <a:avLst/>
          </a:prstGeom>
          <a:noFill/>
          <a:ln w="9525">
            <a:noFill/>
            <a:miter lim="800000"/>
            <a:headEnd/>
            <a:tailEnd/>
          </a:ln>
          <a:effectLst/>
        </p:spPr>
        <p:txBody>
          <a:bodyPr wrap="none">
            <a:spAutoFit/>
          </a:bodyPr>
          <a:lstStyle/>
          <a:p>
            <a:pPr algn="ctr" eaLnBrk="0" hangingPunct="0"/>
            <a:r>
              <a:rPr lang="en-US">
                <a:solidFill>
                  <a:schemeClr val="tx1"/>
                </a:solidFill>
              </a:rPr>
              <a:t>Consolidate</a:t>
            </a:r>
            <a:br>
              <a:rPr lang="en-US">
                <a:solidFill>
                  <a:schemeClr val="tx1"/>
                </a:solidFill>
              </a:rPr>
            </a:br>
            <a:r>
              <a:rPr lang="en-US">
                <a:solidFill>
                  <a:schemeClr val="tx1"/>
                </a:solidFill>
              </a:rPr>
              <a:t>storage and data</a:t>
            </a:r>
          </a:p>
        </p:txBody>
      </p:sp>
      <p:grpSp>
        <p:nvGrpSpPr>
          <p:cNvPr id="3" name="Group 19"/>
          <p:cNvGrpSpPr>
            <a:grpSpLocks/>
          </p:cNvGrpSpPr>
          <p:nvPr/>
        </p:nvGrpSpPr>
        <p:grpSpPr bwMode="auto">
          <a:xfrm>
            <a:off x="4602163" y="3841750"/>
            <a:ext cx="2330450" cy="1679575"/>
            <a:chOff x="2785" y="2420"/>
            <a:chExt cx="1468" cy="1058"/>
          </a:xfrm>
        </p:grpSpPr>
        <p:grpSp>
          <p:nvGrpSpPr>
            <p:cNvPr id="4" name="Group 20"/>
            <p:cNvGrpSpPr>
              <a:grpSpLocks/>
            </p:cNvGrpSpPr>
            <p:nvPr/>
          </p:nvGrpSpPr>
          <p:grpSpPr bwMode="auto">
            <a:xfrm>
              <a:off x="3142" y="2420"/>
              <a:ext cx="571" cy="570"/>
              <a:chOff x="2657" y="951"/>
              <a:chExt cx="571" cy="570"/>
            </a:xfrm>
          </p:grpSpPr>
          <p:sp>
            <p:nvSpPr>
              <p:cNvPr id="76821" name="Oval 21"/>
              <p:cNvSpPr>
                <a:spLocks noChangeArrowheads="1"/>
              </p:cNvSpPr>
              <p:nvPr/>
            </p:nvSpPr>
            <p:spPr bwMode="auto">
              <a:xfrm>
                <a:off x="2657" y="951"/>
                <a:ext cx="571" cy="570"/>
              </a:xfrm>
              <a:prstGeom prst="ellipse">
                <a:avLst/>
              </a:prstGeom>
              <a:gradFill rotWithShape="0">
                <a:gsLst>
                  <a:gs pos="0">
                    <a:schemeClr val="hlink"/>
                  </a:gs>
                  <a:gs pos="100000">
                    <a:schemeClr val="hlink">
                      <a:gamma/>
                      <a:shade val="63137"/>
                      <a:invGamma/>
                    </a:schemeClr>
                  </a:gs>
                </a:gsLst>
                <a:path path="shape">
                  <a:fillToRect l="50000" t="50000" r="50000" b="50000"/>
                </a:path>
              </a:gradFill>
              <a:ln w="9525">
                <a:noFill/>
                <a:round/>
                <a:headEnd/>
                <a:tailEnd/>
              </a:ln>
              <a:effectLst/>
            </p:spPr>
            <p:txBody>
              <a:bodyPr wrap="none" anchor="ctr"/>
              <a:lstStyle/>
              <a:p>
                <a:endParaRPr lang="en-US"/>
              </a:p>
            </p:txBody>
          </p:sp>
          <p:grpSp>
            <p:nvGrpSpPr>
              <p:cNvPr id="5" name="Group 22"/>
              <p:cNvGrpSpPr>
                <a:grpSpLocks/>
              </p:cNvGrpSpPr>
              <p:nvPr/>
            </p:nvGrpSpPr>
            <p:grpSpPr bwMode="auto">
              <a:xfrm>
                <a:off x="2814" y="1046"/>
                <a:ext cx="250" cy="360"/>
                <a:chOff x="223" y="1748"/>
                <a:chExt cx="678" cy="1042"/>
              </a:xfrm>
            </p:grpSpPr>
            <p:sp>
              <p:nvSpPr>
                <p:cNvPr id="76823" name="AutoShape 23"/>
                <p:cNvSpPr>
                  <a:spLocks noChangeArrowheads="1"/>
                </p:cNvSpPr>
                <p:nvPr/>
              </p:nvSpPr>
              <p:spPr bwMode="auto">
                <a:xfrm>
                  <a:off x="223" y="2150"/>
                  <a:ext cx="678" cy="640"/>
                </a:xfrm>
                <a:prstGeom prst="can">
                  <a:avLst>
                    <a:gd name="adj" fmla="val 25000"/>
                  </a:avLst>
                </a:prstGeom>
                <a:gradFill rotWithShape="0">
                  <a:gsLst>
                    <a:gs pos="0">
                      <a:srgbClr val="C8A00E"/>
                    </a:gs>
                    <a:gs pos="50000">
                      <a:srgbClr val="F3D257"/>
                    </a:gs>
                    <a:gs pos="100000">
                      <a:srgbClr val="C8A00E"/>
                    </a:gs>
                  </a:gsLst>
                  <a:lin ang="0" scaled="1"/>
                </a:gradFill>
                <a:ln w="9525">
                  <a:noFill/>
                  <a:round/>
                  <a:headEnd/>
                  <a:tailEnd/>
                </a:ln>
                <a:effectLst/>
              </p:spPr>
              <p:txBody>
                <a:bodyPr wrap="none" anchor="ctr"/>
                <a:lstStyle/>
                <a:p>
                  <a:endParaRPr lang="en-US"/>
                </a:p>
              </p:txBody>
            </p:sp>
            <p:sp>
              <p:nvSpPr>
                <p:cNvPr id="76824" name="Freeform 24"/>
                <p:cNvSpPr>
                  <a:spLocks/>
                </p:cNvSpPr>
                <p:nvPr/>
              </p:nvSpPr>
              <p:spPr bwMode="auto">
                <a:xfrm>
                  <a:off x="314" y="1748"/>
                  <a:ext cx="486" cy="511"/>
                </a:xfrm>
                <a:custGeom>
                  <a:avLst/>
                  <a:gdLst/>
                  <a:ahLst/>
                  <a:cxnLst>
                    <a:cxn ang="0">
                      <a:pos x="0" y="482"/>
                    </a:cxn>
                    <a:cxn ang="0">
                      <a:pos x="4" y="494"/>
                    </a:cxn>
                    <a:cxn ang="0">
                      <a:pos x="27" y="505"/>
                    </a:cxn>
                    <a:cxn ang="0">
                      <a:pos x="57" y="510"/>
                    </a:cxn>
                    <a:cxn ang="0">
                      <a:pos x="87" y="508"/>
                    </a:cxn>
                    <a:cxn ang="0">
                      <a:pos x="110" y="504"/>
                    </a:cxn>
                    <a:cxn ang="0">
                      <a:pos x="121" y="496"/>
                    </a:cxn>
                    <a:cxn ang="0">
                      <a:pos x="128" y="490"/>
                    </a:cxn>
                    <a:cxn ang="0">
                      <a:pos x="130" y="480"/>
                    </a:cxn>
                    <a:cxn ang="0">
                      <a:pos x="132" y="410"/>
                    </a:cxn>
                    <a:cxn ang="0">
                      <a:pos x="132" y="322"/>
                    </a:cxn>
                    <a:cxn ang="0">
                      <a:pos x="132" y="243"/>
                    </a:cxn>
                    <a:cxn ang="0">
                      <a:pos x="134" y="195"/>
                    </a:cxn>
                    <a:cxn ang="0">
                      <a:pos x="141" y="178"/>
                    </a:cxn>
                    <a:cxn ang="0">
                      <a:pos x="166" y="153"/>
                    </a:cxn>
                    <a:cxn ang="0">
                      <a:pos x="201" y="139"/>
                    </a:cxn>
                    <a:cxn ang="0">
                      <a:pos x="230" y="135"/>
                    </a:cxn>
                    <a:cxn ang="0">
                      <a:pos x="267" y="135"/>
                    </a:cxn>
                    <a:cxn ang="0">
                      <a:pos x="313" y="154"/>
                    </a:cxn>
                    <a:cxn ang="0">
                      <a:pos x="338" y="188"/>
                    </a:cxn>
                    <a:cxn ang="0">
                      <a:pos x="351" y="229"/>
                    </a:cxn>
                    <a:cxn ang="0">
                      <a:pos x="354" y="280"/>
                    </a:cxn>
                    <a:cxn ang="0">
                      <a:pos x="352" y="336"/>
                    </a:cxn>
                    <a:cxn ang="0">
                      <a:pos x="351" y="397"/>
                    </a:cxn>
                    <a:cxn ang="0">
                      <a:pos x="351" y="477"/>
                    </a:cxn>
                    <a:cxn ang="0">
                      <a:pos x="352" y="488"/>
                    </a:cxn>
                    <a:cxn ang="0">
                      <a:pos x="363" y="500"/>
                    </a:cxn>
                    <a:cxn ang="0">
                      <a:pos x="381" y="507"/>
                    </a:cxn>
                    <a:cxn ang="0">
                      <a:pos x="410" y="510"/>
                    </a:cxn>
                    <a:cxn ang="0">
                      <a:pos x="434" y="510"/>
                    </a:cxn>
                    <a:cxn ang="0">
                      <a:pos x="457" y="502"/>
                    </a:cxn>
                    <a:cxn ang="0">
                      <a:pos x="474" y="495"/>
                    </a:cxn>
                    <a:cxn ang="0">
                      <a:pos x="481" y="483"/>
                    </a:cxn>
                    <a:cxn ang="0">
                      <a:pos x="482" y="472"/>
                    </a:cxn>
                    <a:cxn ang="0">
                      <a:pos x="482" y="426"/>
                    </a:cxn>
                    <a:cxn ang="0">
                      <a:pos x="481" y="393"/>
                    </a:cxn>
                    <a:cxn ang="0">
                      <a:pos x="482" y="326"/>
                    </a:cxn>
                    <a:cxn ang="0">
                      <a:pos x="482" y="224"/>
                    </a:cxn>
                    <a:cxn ang="0">
                      <a:pos x="456" y="127"/>
                    </a:cxn>
                    <a:cxn ang="0">
                      <a:pos x="392" y="49"/>
                    </a:cxn>
                    <a:cxn ang="0">
                      <a:pos x="304" y="9"/>
                    </a:cxn>
                    <a:cxn ang="0">
                      <a:pos x="208" y="4"/>
                    </a:cxn>
                    <a:cxn ang="0">
                      <a:pos x="117" y="32"/>
                    </a:cxn>
                    <a:cxn ang="0">
                      <a:pos x="50" y="79"/>
                    </a:cxn>
                    <a:cxn ang="0">
                      <a:pos x="9" y="166"/>
                    </a:cxn>
                    <a:cxn ang="0">
                      <a:pos x="2" y="229"/>
                    </a:cxn>
                    <a:cxn ang="0">
                      <a:pos x="0" y="316"/>
                    </a:cxn>
                    <a:cxn ang="0">
                      <a:pos x="1" y="408"/>
                    </a:cxn>
                    <a:cxn ang="0">
                      <a:pos x="0" y="482"/>
                    </a:cxn>
                  </a:cxnLst>
                  <a:rect l="0" t="0" r="r" b="b"/>
                  <a:pathLst>
                    <a:path w="486" h="511">
                      <a:moveTo>
                        <a:pt x="0" y="482"/>
                      </a:moveTo>
                      <a:cubicBezTo>
                        <a:pt x="0" y="496"/>
                        <a:pt x="0" y="490"/>
                        <a:pt x="4" y="494"/>
                      </a:cubicBezTo>
                      <a:cubicBezTo>
                        <a:pt x="8" y="498"/>
                        <a:pt x="18" y="502"/>
                        <a:pt x="27" y="505"/>
                      </a:cubicBezTo>
                      <a:cubicBezTo>
                        <a:pt x="36" y="508"/>
                        <a:pt x="47" y="510"/>
                        <a:pt x="57" y="510"/>
                      </a:cubicBezTo>
                      <a:cubicBezTo>
                        <a:pt x="67" y="510"/>
                        <a:pt x="78" y="509"/>
                        <a:pt x="87" y="508"/>
                      </a:cubicBezTo>
                      <a:cubicBezTo>
                        <a:pt x="96" y="507"/>
                        <a:pt x="104" y="506"/>
                        <a:pt x="110" y="504"/>
                      </a:cubicBezTo>
                      <a:cubicBezTo>
                        <a:pt x="116" y="502"/>
                        <a:pt x="118" y="498"/>
                        <a:pt x="121" y="496"/>
                      </a:cubicBezTo>
                      <a:cubicBezTo>
                        <a:pt x="124" y="494"/>
                        <a:pt x="126" y="493"/>
                        <a:pt x="128" y="490"/>
                      </a:cubicBezTo>
                      <a:cubicBezTo>
                        <a:pt x="130" y="487"/>
                        <a:pt x="129" y="493"/>
                        <a:pt x="130" y="480"/>
                      </a:cubicBezTo>
                      <a:cubicBezTo>
                        <a:pt x="131" y="467"/>
                        <a:pt x="132" y="436"/>
                        <a:pt x="132" y="410"/>
                      </a:cubicBezTo>
                      <a:cubicBezTo>
                        <a:pt x="132" y="384"/>
                        <a:pt x="132" y="350"/>
                        <a:pt x="132" y="322"/>
                      </a:cubicBezTo>
                      <a:cubicBezTo>
                        <a:pt x="132" y="294"/>
                        <a:pt x="132" y="264"/>
                        <a:pt x="132" y="243"/>
                      </a:cubicBezTo>
                      <a:cubicBezTo>
                        <a:pt x="132" y="222"/>
                        <a:pt x="133" y="206"/>
                        <a:pt x="134" y="195"/>
                      </a:cubicBezTo>
                      <a:cubicBezTo>
                        <a:pt x="135" y="184"/>
                        <a:pt x="136" y="185"/>
                        <a:pt x="141" y="178"/>
                      </a:cubicBezTo>
                      <a:cubicBezTo>
                        <a:pt x="146" y="171"/>
                        <a:pt x="156" y="160"/>
                        <a:pt x="166" y="153"/>
                      </a:cubicBezTo>
                      <a:cubicBezTo>
                        <a:pt x="176" y="146"/>
                        <a:pt x="190" y="142"/>
                        <a:pt x="201" y="139"/>
                      </a:cubicBezTo>
                      <a:cubicBezTo>
                        <a:pt x="212" y="136"/>
                        <a:pt x="219" y="136"/>
                        <a:pt x="230" y="135"/>
                      </a:cubicBezTo>
                      <a:cubicBezTo>
                        <a:pt x="241" y="134"/>
                        <a:pt x="253" y="132"/>
                        <a:pt x="267" y="135"/>
                      </a:cubicBezTo>
                      <a:cubicBezTo>
                        <a:pt x="281" y="138"/>
                        <a:pt x="301" y="145"/>
                        <a:pt x="313" y="154"/>
                      </a:cubicBezTo>
                      <a:cubicBezTo>
                        <a:pt x="325" y="163"/>
                        <a:pt x="332" y="176"/>
                        <a:pt x="338" y="188"/>
                      </a:cubicBezTo>
                      <a:cubicBezTo>
                        <a:pt x="344" y="200"/>
                        <a:pt x="348" y="214"/>
                        <a:pt x="351" y="229"/>
                      </a:cubicBezTo>
                      <a:cubicBezTo>
                        <a:pt x="354" y="244"/>
                        <a:pt x="354" y="262"/>
                        <a:pt x="354" y="280"/>
                      </a:cubicBezTo>
                      <a:cubicBezTo>
                        <a:pt x="354" y="298"/>
                        <a:pt x="352" y="317"/>
                        <a:pt x="352" y="336"/>
                      </a:cubicBezTo>
                      <a:cubicBezTo>
                        <a:pt x="352" y="355"/>
                        <a:pt x="351" y="374"/>
                        <a:pt x="351" y="397"/>
                      </a:cubicBezTo>
                      <a:cubicBezTo>
                        <a:pt x="351" y="420"/>
                        <a:pt x="351" y="462"/>
                        <a:pt x="351" y="477"/>
                      </a:cubicBezTo>
                      <a:cubicBezTo>
                        <a:pt x="351" y="492"/>
                        <a:pt x="350" y="484"/>
                        <a:pt x="352" y="488"/>
                      </a:cubicBezTo>
                      <a:cubicBezTo>
                        <a:pt x="354" y="492"/>
                        <a:pt x="358" y="497"/>
                        <a:pt x="363" y="500"/>
                      </a:cubicBezTo>
                      <a:cubicBezTo>
                        <a:pt x="368" y="503"/>
                        <a:pt x="373" y="505"/>
                        <a:pt x="381" y="507"/>
                      </a:cubicBezTo>
                      <a:cubicBezTo>
                        <a:pt x="389" y="509"/>
                        <a:pt x="401" y="510"/>
                        <a:pt x="410" y="510"/>
                      </a:cubicBezTo>
                      <a:cubicBezTo>
                        <a:pt x="419" y="510"/>
                        <a:pt x="426" y="511"/>
                        <a:pt x="434" y="510"/>
                      </a:cubicBezTo>
                      <a:cubicBezTo>
                        <a:pt x="442" y="509"/>
                        <a:pt x="450" y="504"/>
                        <a:pt x="457" y="502"/>
                      </a:cubicBezTo>
                      <a:cubicBezTo>
                        <a:pt x="464" y="500"/>
                        <a:pt x="470" y="498"/>
                        <a:pt x="474" y="495"/>
                      </a:cubicBezTo>
                      <a:cubicBezTo>
                        <a:pt x="478" y="492"/>
                        <a:pt x="480" y="487"/>
                        <a:pt x="481" y="483"/>
                      </a:cubicBezTo>
                      <a:cubicBezTo>
                        <a:pt x="482" y="479"/>
                        <a:pt x="482" y="481"/>
                        <a:pt x="482" y="472"/>
                      </a:cubicBezTo>
                      <a:cubicBezTo>
                        <a:pt x="482" y="463"/>
                        <a:pt x="482" y="439"/>
                        <a:pt x="482" y="426"/>
                      </a:cubicBezTo>
                      <a:cubicBezTo>
                        <a:pt x="482" y="413"/>
                        <a:pt x="481" y="410"/>
                        <a:pt x="481" y="393"/>
                      </a:cubicBezTo>
                      <a:cubicBezTo>
                        <a:pt x="481" y="376"/>
                        <a:pt x="482" y="354"/>
                        <a:pt x="482" y="326"/>
                      </a:cubicBezTo>
                      <a:cubicBezTo>
                        <a:pt x="482" y="298"/>
                        <a:pt x="486" y="257"/>
                        <a:pt x="482" y="224"/>
                      </a:cubicBezTo>
                      <a:cubicBezTo>
                        <a:pt x="478" y="191"/>
                        <a:pt x="471" y="156"/>
                        <a:pt x="456" y="127"/>
                      </a:cubicBezTo>
                      <a:cubicBezTo>
                        <a:pt x="441" y="98"/>
                        <a:pt x="417" y="69"/>
                        <a:pt x="392" y="49"/>
                      </a:cubicBezTo>
                      <a:cubicBezTo>
                        <a:pt x="367" y="29"/>
                        <a:pt x="335" y="16"/>
                        <a:pt x="304" y="9"/>
                      </a:cubicBezTo>
                      <a:cubicBezTo>
                        <a:pt x="273" y="2"/>
                        <a:pt x="239" y="0"/>
                        <a:pt x="208" y="4"/>
                      </a:cubicBezTo>
                      <a:cubicBezTo>
                        <a:pt x="177" y="8"/>
                        <a:pt x="143" y="19"/>
                        <a:pt x="117" y="32"/>
                      </a:cubicBezTo>
                      <a:cubicBezTo>
                        <a:pt x="91" y="45"/>
                        <a:pt x="68" y="57"/>
                        <a:pt x="50" y="79"/>
                      </a:cubicBezTo>
                      <a:cubicBezTo>
                        <a:pt x="32" y="101"/>
                        <a:pt x="17" y="141"/>
                        <a:pt x="9" y="166"/>
                      </a:cubicBezTo>
                      <a:cubicBezTo>
                        <a:pt x="1" y="191"/>
                        <a:pt x="4" y="204"/>
                        <a:pt x="2" y="229"/>
                      </a:cubicBezTo>
                      <a:cubicBezTo>
                        <a:pt x="0" y="254"/>
                        <a:pt x="0" y="286"/>
                        <a:pt x="0" y="316"/>
                      </a:cubicBezTo>
                      <a:cubicBezTo>
                        <a:pt x="0" y="346"/>
                        <a:pt x="1" y="381"/>
                        <a:pt x="1" y="408"/>
                      </a:cubicBezTo>
                      <a:cubicBezTo>
                        <a:pt x="1" y="435"/>
                        <a:pt x="0" y="468"/>
                        <a:pt x="0" y="482"/>
                      </a:cubicBezTo>
                      <a:close/>
                    </a:path>
                  </a:pathLst>
                </a:custGeom>
                <a:gradFill rotWithShape="0">
                  <a:gsLst>
                    <a:gs pos="0">
                      <a:srgbClr val="C8A00E"/>
                    </a:gs>
                    <a:gs pos="50000">
                      <a:srgbClr val="F3D257"/>
                    </a:gs>
                    <a:gs pos="100000">
                      <a:srgbClr val="C8A00E"/>
                    </a:gs>
                  </a:gsLst>
                  <a:lin ang="0" scaled="1"/>
                </a:gradFill>
                <a:ln w="9525" cap="flat" cmpd="sng">
                  <a:noFill/>
                  <a:prstDash val="solid"/>
                  <a:round/>
                  <a:headEnd/>
                  <a:tailEnd/>
                </a:ln>
                <a:effectLst/>
              </p:spPr>
              <p:txBody>
                <a:bodyPr wrap="none" anchor="ctr"/>
                <a:lstStyle/>
                <a:p>
                  <a:endParaRPr lang="en-US"/>
                </a:p>
              </p:txBody>
            </p:sp>
          </p:grpSp>
        </p:grpSp>
        <p:sp>
          <p:nvSpPr>
            <p:cNvPr id="76825" name="Text Box 25"/>
            <p:cNvSpPr txBox="1">
              <a:spLocks noChangeArrowheads="1"/>
            </p:cNvSpPr>
            <p:nvPr/>
          </p:nvSpPr>
          <p:spPr bwMode="auto">
            <a:xfrm>
              <a:off x="2785" y="3074"/>
              <a:ext cx="1468" cy="404"/>
            </a:xfrm>
            <a:prstGeom prst="rect">
              <a:avLst/>
            </a:prstGeom>
            <a:noFill/>
            <a:ln w="9525">
              <a:noFill/>
              <a:miter lim="800000"/>
              <a:headEnd/>
              <a:tailEnd/>
            </a:ln>
            <a:effectLst/>
          </p:spPr>
          <p:txBody>
            <a:bodyPr>
              <a:spAutoFit/>
            </a:bodyPr>
            <a:lstStyle/>
            <a:p>
              <a:pPr algn="ctr" eaLnBrk="0" hangingPunct="0"/>
              <a:r>
                <a:rPr lang="en-US">
                  <a:solidFill>
                    <a:schemeClr val="tx1"/>
                  </a:solidFill>
                </a:rPr>
                <a:t>Protect data and enable compliance</a:t>
              </a:r>
            </a:p>
          </p:txBody>
        </p:sp>
      </p:grpSp>
      <p:grpSp>
        <p:nvGrpSpPr>
          <p:cNvPr id="6" name="Group 26"/>
          <p:cNvGrpSpPr>
            <a:grpSpLocks/>
          </p:cNvGrpSpPr>
          <p:nvPr/>
        </p:nvGrpSpPr>
        <p:grpSpPr bwMode="auto">
          <a:xfrm>
            <a:off x="2386013" y="3841750"/>
            <a:ext cx="1962150" cy="1679575"/>
            <a:chOff x="3306" y="2766"/>
            <a:chExt cx="1236" cy="1058"/>
          </a:xfrm>
        </p:grpSpPr>
        <p:sp>
          <p:nvSpPr>
            <p:cNvPr id="76827" name="Text Box 27"/>
            <p:cNvSpPr txBox="1">
              <a:spLocks noChangeArrowheads="1"/>
            </p:cNvSpPr>
            <p:nvPr/>
          </p:nvSpPr>
          <p:spPr bwMode="auto">
            <a:xfrm>
              <a:off x="3306" y="3420"/>
              <a:ext cx="1236" cy="404"/>
            </a:xfrm>
            <a:prstGeom prst="rect">
              <a:avLst/>
            </a:prstGeom>
            <a:noFill/>
            <a:ln w="9525">
              <a:noFill/>
              <a:miter lim="800000"/>
              <a:headEnd/>
              <a:tailEnd/>
            </a:ln>
            <a:effectLst/>
          </p:spPr>
          <p:txBody>
            <a:bodyPr wrap="none">
              <a:spAutoFit/>
            </a:bodyPr>
            <a:lstStyle/>
            <a:p>
              <a:pPr algn="ctr" eaLnBrk="0" hangingPunct="0"/>
              <a:r>
                <a:rPr lang="en-US">
                  <a:solidFill>
                    <a:schemeClr val="tx1"/>
                  </a:solidFill>
                </a:rPr>
                <a:t>Scale</a:t>
              </a:r>
              <a:br>
                <a:rPr lang="en-US">
                  <a:solidFill>
                    <a:schemeClr val="tx1"/>
                  </a:solidFill>
                </a:rPr>
              </a:br>
              <a:r>
                <a:rPr lang="en-US">
                  <a:solidFill>
                    <a:schemeClr val="tx1"/>
                  </a:solidFill>
                </a:rPr>
                <a:t>non-disruptively</a:t>
              </a:r>
            </a:p>
          </p:txBody>
        </p:sp>
        <p:grpSp>
          <p:nvGrpSpPr>
            <p:cNvPr id="7" name="Group 28"/>
            <p:cNvGrpSpPr>
              <a:grpSpLocks/>
            </p:cNvGrpSpPr>
            <p:nvPr/>
          </p:nvGrpSpPr>
          <p:grpSpPr bwMode="auto">
            <a:xfrm>
              <a:off x="3627" y="2766"/>
              <a:ext cx="571" cy="570"/>
              <a:chOff x="2068" y="2213"/>
              <a:chExt cx="571" cy="570"/>
            </a:xfrm>
          </p:grpSpPr>
          <p:sp>
            <p:nvSpPr>
              <p:cNvPr id="76829" name="Oval 29"/>
              <p:cNvSpPr>
                <a:spLocks noChangeArrowheads="1"/>
              </p:cNvSpPr>
              <p:nvPr/>
            </p:nvSpPr>
            <p:spPr bwMode="auto">
              <a:xfrm>
                <a:off x="2068" y="2213"/>
                <a:ext cx="571" cy="570"/>
              </a:xfrm>
              <a:prstGeom prst="ellipse">
                <a:avLst/>
              </a:prstGeom>
              <a:gradFill rotWithShape="0">
                <a:gsLst>
                  <a:gs pos="0">
                    <a:schemeClr val="hlink"/>
                  </a:gs>
                  <a:gs pos="100000">
                    <a:schemeClr val="hlink">
                      <a:gamma/>
                      <a:shade val="63137"/>
                      <a:invGamma/>
                    </a:schemeClr>
                  </a:gs>
                </a:gsLst>
                <a:path path="shape">
                  <a:fillToRect l="50000" t="50000" r="50000" b="50000"/>
                </a:path>
              </a:gradFill>
              <a:ln w="9525">
                <a:noFill/>
                <a:round/>
                <a:headEnd/>
                <a:tailEnd/>
              </a:ln>
              <a:effectLst/>
            </p:spPr>
            <p:txBody>
              <a:bodyPr wrap="none" anchor="ctr"/>
              <a:lstStyle/>
              <a:p>
                <a:endParaRPr lang="en-US"/>
              </a:p>
            </p:txBody>
          </p:sp>
          <p:grpSp>
            <p:nvGrpSpPr>
              <p:cNvPr id="8" name="Group 30"/>
              <p:cNvGrpSpPr>
                <a:grpSpLocks/>
              </p:cNvGrpSpPr>
              <p:nvPr/>
            </p:nvGrpSpPr>
            <p:grpSpPr bwMode="auto">
              <a:xfrm>
                <a:off x="2145" y="2310"/>
                <a:ext cx="371" cy="360"/>
                <a:chOff x="207" y="2691"/>
                <a:chExt cx="371" cy="360"/>
              </a:xfrm>
            </p:grpSpPr>
            <p:sp>
              <p:nvSpPr>
                <p:cNvPr id="76831" name="Rectangle 31"/>
                <p:cNvSpPr>
                  <a:spLocks noChangeArrowheads="1"/>
                </p:cNvSpPr>
                <p:nvPr/>
              </p:nvSpPr>
              <p:spPr bwMode="auto">
                <a:xfrm>
                  <a:off x="207" y="2770"/>
                  <a:ext cx="116" cy="203"/>
                </a:xfrm>
                <a:prstGeom prst="rect">
                  <a:avLst/>
                </a:prstGeom>
                <a:gradFill rotWithShape="0">
                  <a:gsLst>
                    <a:gs pos="0">
                      <a:srgbClr val="C8A00E"/>
                    </a:gs>
                    <a:gs pos="50000">
                      <a:srgbClr val="F3D257"/>
                    </a:gs>
                    <a:gs pos="100000">
                      <a:srgbClr val="C8A00E"/>
                    </a:gs>
                  </a:gsLst>
                  <a:lin ang="0" scaled="1"/>
                </a:gradFill>
                <a:ln w="9525">
                  <a:noFill/>
                  <a:miter lim="800000"/>
                  <a:headEnd/>
                  <a:tailEnd/>
                </a:ln>
                <a:effectLst/>
              </p:spPr>
              <p:txBody>
                <a:bodyPr wrap="none" anchor="ctr"/>
                <a:lstStyle/>
                <a:p>
                  <a:endParaRPr lang="en-US"/>
                </a:p>
              </p:txBody>
            </p:sp>
            <p:sp>
              <p:nvSpPr>
                <p:cNvPr id="76832" name="AutoShape 32"/>
                <p:cNvSpPr>
                  <a:spLocks noChangeArrowheads="1"/>
                </p:cNvSpPr>
                <p:nvPr/>
              </p:nvSpPr>
              <p:spPr bwMode="auto">
                <a:xfrm flipH="1">
                  <a:off x="346" y="2796"/>
                  <a:ext cx="116" cy="150"/>
                </a:xfrm>
                <a:prstGeom prst="leftArrow">
                  <a:avLst>
                    <a:gd name="adj1" fmla="val 44741"/>
                    <a:gd name="adj2" fmla="val 54546"/>
                  </a:avLst>
                </a:prstGeom>
                <a:gradFill rotWithShape="0">
                  <a:gsLst>
                    <a:gs pos="0">
                      <a:srgbClr val="C8A00E"/>
                    </a:gs>
                    <a:gs pos="50000">
                      <a:srgbClr val="F3D257"/>
                    </a:gs>
                    <a:gs pos="100000">
                      <a:srgbClr val="C8A00E"/>
                    </a:gs>
                  </a:gsLst>
                  <a:lin ang="0" scaled="1"/>
                </a:gradFill>
                <a:ln w="9525">
                  <a:noFill/>
                  <a:miter lim="800000"/>
                  <a:headEnd/>
                  <a:tailEnd/>
                </a:ln>
                <a:effectLst/>
              </p:spPr>
              <p:txBody>
                <a:bodyPr wrap="none" anchor="ctr"/>
                <a:lstStyle/>
                <a:p>
                  <a:endParaRPr lang="en-US"/>
                </a:p>
              </p:txBody>
            </p:sp>
            <p:sp>
              <p:nvSpPr>
                <p:cNvPr id="76833" name="Rectangle 33"/>
                <p:cNvSpPr>
                  <a:spLocks noChangeArrowheads="1"/>
                </p:cNvSpPr>
                <p:nvPr/>
              </p:nvSpPr>
              <p:spPr bwMode="auto">
                <a:xfrm>
                  <a:off x="462" y="2691"/>
                  <a:ext cx="116" cy="360"/>
                </a:xfrm>
                <a:prstGeom prst="rect">
                  <a:avLst/>
                </a:prstGeom>
                <a:gradFill rotWithShape="0">
                  <a:gsLst>
                    <a:gs pos="0">
                      <a:srgbClr val="C8A00E"/>
                    </a:gs>
                    <a:gs pos="50000">
                      <a:srgbClr val="F3D257"/>
                    </a:gs>
                    <a:gs pos="100000">
                      <a:srgbClr val="C8A00E"/>
                    </a:gs>
                  </a:gsLst>
                  <a:lin ang="0" scaled="1"/>
                </a:gradFill>
                <a:ln w="9525">
                  <a:noFill/>
                  <a:miter lim="800000"/>
                  <a:headEnd/>
                  <a:tailEnd/>
                </a:ln>
                <a:effectLst/>
              </p:spPr>
              <p:txBody>
                <a:bodyPr wrap="none" anchor="ctr"/>
                <a:lstStyle/>
                <a:p>
                  <a:endParaRPr lang="en-US"/>
                </a:p>
              </p:txBody>
            </p:sp>
          </p:grpSp>
        </p:grpSp>
      </p:grpSp>
      <p:grpSp>
        <p:nvGrpSpPr>
          <p:cNvPr id="9" name="Group 34"/>
          <p:cNvGrpSpPr>
            <a:grpSpLocks/>
          </p:cNvGrpSpPr>
          <p:nvPr/>
        </p:nvGrpSpPr>
        <p:grpSpPr bwMode="auto">
          <a:xfrm>
            <a:off x="7272338" y="3841750"/>
            <a:ext cx="1593850" cy="1679575"/>
            <a:chOff x="4465" y="2766"/>
            <a:chExt cx="1004" cy="1058"/>
          </a:xfrm>
        </p:grpSpPr>
        <p:sp>
          <p:nvSpPr>
            <p:cNvPr id="76835" name="Oval 35"/>
            <p:cNvSpPr>
              <a:spLocks noChangeArrowheads="1"/>
            </p:cNvSpPr>
            <p:nvPr/>
          </p:nvSpPr>
          <p:spPr bwMode="auto">
            <a:xfrm>
              <a:off x="4683" y="2766"/>
              <a:ext cx="571" cy="570"/>
            </a:xfrm>
            <a:prstGeom prst="ellipse">
              <a:avLst/>
            </a:prstGeom>
            <a:gradFill rotWithShape="0">
              <a:gsLst>
                <a:gs pos="0">
                  <a:schemeClr val="hlink"/>
                </a:gs>
                <a:gs pos="100000">
                  <a:schemeClr val="hlink">
                    <a:gamma/>
                    <a:shade val="63137"/>
                    <a:invGamma/>
                  </a:schemeClr>
                </a:gs>
              </a:gsLst>
              <a:path path="shape">
                <a:fillToRect l="50000" t="50000" r="50000" b="50000"/>
              </a:path>
            </a:gradFill>
            <a:ln w="9525">
              <a:noFill/>
              <a:round/>
              <a:headEnd/>
              <a:tailEnd/>
            </a:ln>
            <a:effectLst/>
          </p:spPr>
          <p:txBody>
            <a:bodyPr wrap="none" anchor="ctr"/>
            <a:lstStyle/>
            <a:p>
              <a:endParaRPr lang="en-US"/>
            </a:p>
          </p:txBody>
        </p:sp>
        <p:sp>
          <p:nvSpPr>
            <p:cNvPr id="76836" name="Text Box 36"/>
            <p:cNvSpPr txBox="1">
              <a:spLocks noChangeArrowheads="1"/>
            </p:cNvSpPr>
            <p:nvPr/>
          </p:nvSpPr>
          <p:spPr bwMode="auto">
            <a:xfrm>
              <a:off x="4465" y="3420"/>
              <a:ext cx="1004" cy="404"/>
            </a:xfrm>
            <a:prstGeom prst="rect">
              <a:avLst/>
            </a:prstGeom>
            <a:noFill/>
            <a:ln w="9525">
              <a:noFill/>
              <a:miter lim="800000"/>
              <a:headEnd/>
              <a:tailEnd/>
            </a:ln>
            <a:effectLst/>
          </p:spPr>
          <p:txBody>
            <a:bodyPr wrap="none">
              <a:spAutoFit/>
            </a:bodyPr>
            <a:lstStyle/>
            <a:p>
              <a:pPr algn="ctr" eaLnBrk="0" hangingPunct="0"/>
              <a:r>
                <a:rPr lang="en-US">
                  <a:solidFill>
                    <a:schemeClr val="tx1"/>
                  </a:solidFill>
                </a:rPr>
                <a:t>Simplify</a:t>
              </a:r>
              <a:br>
                <a:rPr lang="en-US">
                  <a:solidFill>
                    <a:schemeClr val="tx1"/>
                  </a:solidFill>
                </a:rPr>
              </a:br>
              <a:r>
                <a:rPr lang="en-US">
                  <a:solidFill>
                    <a:schemeClr val="tx1"/>
                  </a:solidFill>
                </a:rPr>
                <a:t>management</a:t>
              </a:r>
            </a:p>
          </p:txBody>
        </p:sp>
        <p:grpSp>
          <p:nvGrpSpPr>
            <p:cNvPr id="10" name="Group 37"/>
            <p:cNvGrpSpPr>
              <a:grpSpLocks/>
            </p:cNvGrpSpPr>
            <p:nvPr/>
          </p:nvGrpSpPr>
          <p:grpSpPr bwMode="auto">
            <a:xfrm>
              <a:off x="4841" y="2844"/>
              <a:ext cx="252" cy="374"/>
              <a:chOff x="4850" y="2822"/>
              <a:chExt cx="230" cy="341"/>
            </a:xfrm>
          </p:grpSpPr>
          <p:sp>
            <p:nvSpPr>
              <p:cNvPr id="76838" name="Oval 38"/>
              <p:cNvSpPr>
                <a:spLocks noChangeArrowheads="1"/>
              </p:cNvSpPr>
              <p:nvPr/>
            </p:nvSpPr>
            <p:spPr bwMode="auto">
              <a:xfrm>
                <a:off x="4909" y="2822"/>
                <a:ext cx="120" cy="120"/>
              </a:xfrm>
              <a:prstGeom prst="ellipse">
                <a:avLst/>
              </a:prstGeom>
              <a:gradFill rotWithShape="0">
                <a:gsLst>
                  <a:gs pos="0">
                    <a:srgbClr val="C8A00E"/>
                  </a:gs>
                  <a:gs pos="50000">
                    <a:srgbClr val="F3D257"/>
                  </a:gs>
                  <a:gs pos="100000">
                    <a:srgbClr val="C8A00E"/>
                  </a:gs>
                </a:gsLst>
                <a:lin ang="0" scaled="1"/>
              </a:gradFill>
              <a:ln w="9525">
                <a:noFill/>
                <a:round/>
                <a:headEnd/>
                <a:tailEnd/>
              </a:ln>
              <a:effectLst/>
            </p:spPr>
            <p:txBody>
              <a:bodyPr wrap="none" anchor="ctr"/>
              <a:lstStyle/>
              <a:p>
                <a:endParaRPr lang="en-US"/>
              </a:p>
            </p:txBody>
          </p:sp>
          <p:sp>
            <p:nvSpPr>
              <p:cNvPr id="76839" name="Freeform 39"/>
              <p:cNvSpPr>
                <a:spLocks/>
              </p:cNvSpPr>
              <p:nvPr/>
            </p:nvSpPr>
            <p:spPr bwMode="auto">
              <a:xfrm>
                <a:off x="4884" y="2958"/>
                <a:ext cx="167" cy="199"/>
              </a:xfrm>
              <a:custGeom>
                <a:avLst/>
                <a:gdLst/>
                <a:ahLst/>
                <a:cxnLst>
                  <a:cxn ang="0">
                    <a:pos x="0" y="37"/>
                  </a:cxn>
                  <a:cxn ang="0">
                    <a:pos x="84" y="1"/>
                  </a:cxn>
                  <a:cxn ang="0">
                    <a:pos x="167" y="33"/>
                  </a:cxn>
                  <a:cxn ang="0">
                    <a:pos x="132" y="199"/>
                  </a:cxn>
                  <a:cxn ang="0">
                    <a:pos x="29" y="199"/>
                  </a:cxn>
                  <a:cxn ang="0">
                    <a:pos x="0" y="37"/>
                  </a:cxn>
                </a:cxnLst>
                <a:rect l="0" t="0" r="r" b="b"/>
                <a:pathLst>
                  <a:path w="167" h="199">
                    <a:moveTo>
                      <a:pt x="0" y="37"/>
                    </a:moveTo>
                    <a:cubicBezTo>
                      <a:pt x="0" y="10"/>
                      <a:pt x="56" y="1"/>
                      <a:pt x="84" y="1"/>
                    </a:cubicBezTo>
                    <a:cubicBezTo>
                      <a:pt x="112" y="1"/>
                      <a:pt x="159" y="0"/>
                      <a:pt x="167" y="33"/>
                    </a:cubicBezTo>
                    <a:cubicBezTo>
                      <a:pt x="149" y="116"/>
                      <a:pt x="132" y="199"/>
                      <a:pt x="132" y="199"/>
                    </a:cubicBezTo>
                    <a:lnTo>
                      <a:pt x="29" y="199"/>
                    </a:lnTo>
                    <a:lnTo>
                      <a:pt x="0" y="37"/>
                    </a:lnTo>
                    <a:close/>
                  </a:path>
                </a:pathLst>
              </a:custGeom>
              <a:gradFill rotWithShape="0">
                <a:gsLst>
                  <a:gs pos="0">
                    <a:srgbClr val="C8A00E"/>
                  </a:gs>
                  <a:gs pos="50000">
                    <a:srgbClr val="F3D257"/>
                  </a:gs>
                  <a:gs pos="100000">
                    <a:srgbClr val="C8A00E"/>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76840" name="AutoShape 40"/>
              <p:cNvSpPr>
                <a:spLocks noChangeArrowheads="1"/>
              </p:cNvSpPr>
              <p:nvPr/>
            </p:nvSpPr>
            <p:spPr bwMode="auto">
              <a:xfrm>
                <a:off x="4850" y="2979"/>
                <a:ext cx="40" cy="184"/>
              </a:xfrm>
              <a:prstGeom prst="roundRect">
                <a:avLst>
                  <a:gd name="adj" fmla="val 50000"/>
                </a:avLst>
              </a:prstGeom>
              <a:gradFill rotWithShape="0">
                <a:gsLst>
                  <a:gs pos="0">
                    <a:srgbClr val="C8A00E"/>
                  </a:gs>
                  <a:gs pos="50000">
                    <a:srgbClr val="F3D257"/>
                  </a:gs>
                  <a:gs pos="100000">
                    <a:srgbClr val="C8A00E"/>
                  </a:gs>
                </a:gsLst>
                <a:lin ang="0" scaled="1"/>
              </a:gradFill>
              <a:ln w="9525">
                <a:noFill/>
                <a:round/>
                <a:headEnd/>
                <a:tailEnd/>
              </a:ln>
              <a:effectLst/>
            </p:spPr>
            <p:txBody>
              <a:bodyPr wrap="none" anchor="ctr"/>
              <a:lstStyle/>
              <a:p>
                <a:endParaRPr lang="en-US"/>
              </a:p>
            </p:txBody>
          </p:sp>
          <p:sp>
            <p:nvSpPr>
              <p:cNvPr id="76841" name="AutoShape 41"/>
              <p:cNvSpPr>
                <a:spLocks noChangeArrowheads="1"/>
              </p:cNvSpPr>
              <p:nvPr/>
            </p:nvSpPr>
            <p:spPr bwMode="auto">
              <a:xfrm>
                <a:off x="5040" y="2979"/>
                <a:ext cx="40" cy="184"/>
              </a:xfrm>
              <a:prstGeom prst="roundRect">
                <a:avLst>
                  <a:gd name="adj" fmla="val 50000"/>
                </a:avLst>
              </a:prstGeom>
              <a:gradFill rotWithShape="0">
                <a:gsLst>
                  <a:gs pos="0">
                    <a:srgbClr val="C8A00E"/>
                  </a:gs>
                  <a:gs pos="50000">
                    <a:srgbClr val="F3D257"/>
                  </a:gs>
                  <a:gs pos="100000">
                    <a:srgbClr val="C8A00E"/>
                  </a:gs>
                </a:gsLst>
                <a:lin ang="0" scaled="1"/>
              </a:gradFill>
              <a:ln w="9525">
                <a:noFill/>
                <a:round/>
                <a:headEnd/>
                <a:tailEnd/>
              </a:ln>
              <a:effectLst/>
            </p:spPr>
            <p:txBody>
              <a:bodyPr wrap="none" anchor="ctr"/>
              <a:lstStyle/>
              <a:p>
                <a:endParaRPr lang="en-US"/>
              </a:p>
            </p:txBody>
          </p:sp>
        </p:gr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ctrTitle"/>
          </p:nvPr>
        </p:nvSpPr>
        <p:spPr/>
        <p:txBody>
          <a:bodyPr/>
          <a:lstStyle/>
          <a:p>
            <a:r>
              <a:rPr lang="en-US"/>
              <a:t>Backup</a:t>
            </a:r>
            <a:br>
              <a:rPr lang="en-US"/>
            </a:br>
            <a:endParaRPr lang="en-US"/>
          </a:p>
        </p:txBody>
      </p:sp>
      <p:sp>
        <p:nvSpPr>
          <p:cNvPr id="229379" name="Rectangle 3"/>
          <p:cNvSpPr>
            <a:spLocks noGrp="1" noChangeArrowheads="1"/>
          </p:cNvSpPr>
          <p:nvPr>
            <p:ph type="subTitle" idx="1"/>
          </p:nvPr>
        </p:nvSpPr>
        <p:spPr/>
        <p:txBody>
          <a:bodyPr/>
          <a:lstStyle/>
          <a:p>
            <a:r>
              <a:rPr lang="en-US"/>
              <a:t>4</a:t>
            </a:r>
            <a:r>
              <a:rPr lang="en-US" baseline="30000"/>
              <a:t>th</a:t>
            </a:r>
            <a:r>
              <a:rPr lang="en-US"/>
              <a:t> Case Study </a:t>
            </a:r>
          </a:p>
          <a:p>
            <a:r>
              <a:rPr lang="en-US"/>
              <a:t>Add if we have time or try to combine into the 1st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rmAutofit fontScale="90000"/>
          </a:bodyPr>
          <a:lstStyle/>
          <a:p>
            <a:r>
              <a:rPr lang="en-US"/>
              <a:t>Large Service Provider</a:t>
            </a:r>
            <a:br>
              <a:rPr lang="en-US"/>
            </a:br>
            <a:r>
              <a:rPr lang="en-US" sz="2400" i="1"/>
              <a:t>Before Data ONTAP 7G</a:t>
            </a:r>
          </a:p>
        </p:txBody>
      </p:sp>
      <p:sp>
        <p:nvSpPr>
          <p:cNvPr id="225283" name="Rectangle 3"/>
          <p:cNvSpPr>
            <a:spLocks noChangeArrowheads="1"/>
          </p:cNvSpPr>
          <p:nvPr/>
        </p:nvSpPr>
        <p:spPr bwMode="auto">
          <a:xfrm>
            <a:off x="4852988" y="1163638"/>
            <a:ext cx="4291012" cy="5124450"/>
          </a:xfrm>
          <a:prstGeom prst="rect">
            <a:avLst/>
          </a:prstGeom>
          <a:noFill/>
          <a:ln w="9525">
            <a:noFill/>
            <a:miter lim="800000"/>
            <a:headEnd/>
            <a:tailEnd/>
          </a:ln>
          <a:effectLst/>
        </p:spPr>
        <p:txBody>
          <a:bodyPr anchor="ctr"/>
          <a:lstStyle/>
          <a:p>
            <a:pPr marL="342900" indent="-342900">
              <a:spcBef>
                <a:spcPct val="35000"/>
              </a:spcBef>
              <a:buClr>
                <a:srgbClr val="FFFFFF"/>
              </a:buClr>
              <a:buFont typeface="Webdings" pitchFamily="18" charset="2"/>
              <a:buNone/>
            </a:pPr>
            <a:r>
              <a:rPr lang="en-US" sz="2400">
                <a:solidFill>
                  <a:schemeClr val="hlink"/>
                </a:solidFill>
              </a:rPr>
              <a:t>Application Overview</a:t>
            </a:r>
          </a:p>
          <a:p>
            <a:pPr marL="342900" indent="-342900">
              <a:spcBef>
                <a:spcPct val="35000"/>
              </a:spcBef>
              <a:buClr>
                <a:srgbClr val="FFFFFF"/>
              </a:buClr>
              <a:buFont typeface="Webdings" pitchFamily="18" charset="2"/>
              <a:buChar char="4"/>
            </a:pPr>
            <a:r>
              <a:rPr lang="en-US" sz="2000">
                <a:solidFill>
                  <a:schemeClr val="tx1"/>
                </a:solidFill>
              </a:rPr>
              <a:t>Storage utility</a:t>
            </a:r>
          </a:p>
          <a:p>
            <a:pPr marL="342900" indent="-342900">
              <a:spcBef>
                <a:spcPct val="35000"/>
              </a:spcBef>
              <a:buClr>
                <a:srgbClr val="FFFFFF"/>
              </a:buClr>
              <a:buFont typeface="Webdings" pitchFamily="18" charset="2"/>
              <a:buChar char="4"/>
            </a:pPr>
            <a:r>
              <a:rPr lang="en-US" sz="2000">
                <a:solidFill>
                  <a:schemeClr val="tx1"/>
                </a:solidFill>
              </a:rPr>
              <a:t>Growing at 1.75 TB/day</a:t>
            </a:r>
          </a:p>
          <a:p>
            <a:pPr marL="342900" indent="-342900">
              <a:spcBef>
                <a:spcPct val="35000"/>
              </a:spcBef>
              <a:buClr>
                <a:srgbClr val="FFFFFF"/>
              </a:buClr>
              <a:buFont typeface="Webdings" pitchFamily="18" charset="2"/>
              <a:buChar char="4"/>
            </a:pPr>
            <a:r>
              <a:rPr lang="en-US" sz="2000">
                <a:solidFill>
                  <a:schemeClr val="tx1"/>
                </a:solidFill>
              </a:rPr>
              <a:t>Large FC SAN</a:t>
            </a:r>
            <a:br>
              <a:rPr lang="en-US" sz="2000">
                <a:solidFill>
                  <a:schemeClr val="tx1"/>
                </a:solidFill>
              </a:rPr>
            </a:br>
            <a:endParaRPr lang="en-US" sz="2000">
              <a:solidFill>
                <a:schemeClr val="tx1"/>
              </a:solidFill>
            </a:endParaRPr>
          </a:p>
          <a:p>
            <a:pPr marL="342900" indent="-342900">
              <a:spcBef>
                <a:spcPct val="35000"/>
              </a:spcBef>
              <a:buClr>
                <a:srgbClr val="FFFFFF"/>
              </a:buClr>
              <a:buFont typeface="Webdings" pitchFamily="18" charset="2"/>
              <a:buNone/>
            </a:pPr>
            <a:r>
              <a:rPr lang="en-US" sz="2400">
                <a:solidFill>
                  <a:schemeClr val="hlink"/>
                </a:solidFill>
              </a:rPr>
              <a:t>Challenges</a:t>
            </a:r>
          </a:p>
          <a:p>
            <a:pPr marL="342900" indent="-342900">
              <a:spcBef>
                <a:spcPct val="35000"/>
              </a:spcBef>
              <a:buClr>
                <a:srgbClr val="FFFFFF"/>
              </a:buClr>
              <a:buFont typeface="Webdings" pitchFamily="18" charset="2"/>
              <a:buChar char="4"/>
            </a:pPr>
            <a:r>
              <a:rPr lang="en-US" sz="2000">
                <a:solidFill>
                  <a:schemeClr val="tx1"/>
                </a:solidFill>
              </a:rPr>
              <a:t>Backup window</a:t>
            </a:r>
          </a:p>
          <a:p>
            <a:pPr marL="342900" indent="-342900">
              <a:spcBef>
                <a:spcPct val="35000"/>
              </a:spcBef>
              <a:buClr>
                <a:srgbClr val="FFFFFF"/>
              </a:buClr>
              <a:buFont typeface="Webdings" pitchFamily="18" charset="2"/>
              <a:buChar char="4"/>
            </a:pPr>
            <a:r>
              <a:rPr lang="en-US" sz="2000">
                <a:solidFill>
                  <a:schemeClr val="tx1"/>
                </a:solidFill>
              </a:rPr>
              <a:t>Manpower for backup</a:t>
            </a:r>
          </a:p>
          <a:p>
            <a:pPr marL="342900" indent="-342900">
              <a:spcBef>
                <a:spcPct val="35000"/>
              </a:spcBef>
              <a:buClr>
                <a:srgbClr val="FFFFFF"/>
              </a:buClr>
              <a:buFont typeface="Webdings" pitchFamily="18" charset="2"/>
              <a:buChar char="4"/>
            </a:pPr>
            <a:r>
              <a:rPr lang="en-US" sz="2000">
                <a:solidFill>
                  <a:schemeClr val="tx1"/>
                </a:solidFill>
              </a:rPr>
              <a:t>Timely data recovery</a:t>
            </a:r>
          </a:p>
          <a:p>
            <a:pPr marL="342900" indent="-342900">
              <a:spcBef>
                <a:spcPct val="35000"/>
              </a:spcBef>
              <a:buClr>
                <a:srgbClr val="FFFFFF"/>
              </a:buClr>
              <a:buFont typeface="Webdings" pitchFamily="18" charset="2"/>
              <a:buChar char="4"/>
            </a:pPr>
            <a:r>
              <a:rPr lang="en-US" sz="2000">
                <a:solidFill>
                  <a:schemeClr val="tx1"/>
                </a:solidFill>
              </a:rPr>
              <a:t>Complex provisioning</a:t>
            </a:r>
          </a:p>
          <a:p>
            <a:pPr marL="342900" indent="-342900">
              <a:spcBef>
                <a:spcPct val="35000"/>
              </a:spcBef>
              <a:buClr>
                <a:srgbClr val="FFFFFF"/>
              </a:buClr>
              <a:buFont typeface="Webdings" pitchFamily="18" charset="2"/>
              <a:buChar char="4"/>
            </a:pPr>
            <a:r>
              <a:rPr lang="en-US" sz="2000">
                <a:solidFill>
                  <a:schemeClr val="tx1"/>
                </a:solidFill>
              </a:rPr>
              <a:t>Costs</a:t>
            </a:r>
            <a:endParaRPr lang="en-US" sz="2400">
              <a:solidFill>
                <a:schemeClr val="tx1"/>
              </a:solidFill>
            </a:endParaRPr>
          </a:p>
        </p:txBody>
      </p:sp>
      <p:sp>
        <p:nvSpPr>
          <p:cNvPr id="225284" name="Freeform 4"/>
          <p:cNvSpPr>
            <a:spLocks/>
          </p:cNvSpPr>
          <p:nvPr/>
        </p:nvSpPr>
        <p:spPr bwMode="gray">
          <a:xfrm>
            <a:off x="444500" y="2143125"/>
            <a:ext cx="3630613" cy="1109663"/>
          </a:xfrm>
          <a:custGeom>
            <a:avLst/>
            <a:gdLst/>
            <a:ahLst/>
            <a:cxnLst>
              <a:cxn ang="0">
                <a:pos x="1988" y="0"/>
              </a:cxn>
              <a:cxn ang="0">
                <a:pos x="1374" y="405"/>
              </a:cxn>
              <a:cxn ang="0">
                <a:pos x="576" y="403"/>
              </a:cxn>
              <a:cxn ang="0">
                <a:pos x="0" y="3"/>
              </a:cxn>
              <a:cxn ang="0">
                <a:pos x="1988" y="0"/>
              </a:cxn>
            </a:cxnLst>
            <a:rect l="0" t="0" r="r" b="b"/>
            <a:pathLst>
              <a:path w="1988" h="405">
                <a:moveTo>
                  <a:pt x="1988" y="0"/>
                </a:moveTo>
                <a:lnTo>
                  <a:pt x="1374" y="405"/>
                </a:lnTo>
                <a:lnTo>
                  <a:pt x="576" y="403"/>
                </a:lnTo>
                <a:lnTo>
                  <a:pt x="0" y="3"/>
                </a:lnTo>
                <a:lnTo>
                  <a:pt x="1988" y="0"/>
                </a:lnTo>
                <a:close/>
              </a:path>
            </a:pathLst>
          </a:custGeom>
          <a:gradFill rotWithShape="0">
            <a:gsLst>
              <a:gs pos="0">
                <a:srgbClr val="F1C200">
                  <a:gamma/>
                  <a:shade val="46275"/>
                  <a:invGamma/>
                </a:srgbClr>
              </a:gs>
              <a:gs pos="100000">
                <a:srgbClr val="F1C200"/>
              </a:gs>
            </a:gsLst>
            <a:lin ang="5400000" scaled="1"/>
          </a:gradFill>
          <a:ln w="28575" cap="flat" cmpd="sng">
            <a:noFill/>
            <a:prstDash val="solid"/>
            <a:round/>
            <a:headEnd type="none" w="med" len="med"/>
            <a:tailEnd type="none" w="med" len="med"/>
          </a:ln>
          <a:effectLst/>
        </p:spPr>
        <p:txBody>
          <a:bodyPr wrap="none" anchor="ctr"/>
          <a:lstStyle/>
          <a:p>
            <a:endParaRPr lang="en-US"/>
          </a:p>
        </p:txBody>
      </p:sp>
      <p:pic>
        <p:nvPicPr>
          <p:cNvPr id="225285" name="Picture 5" descr="4stack"/>
          <p:cNvPicPr>
            <a:picLocks noChangeAspect="1" noChangeArrowheads="1"/>
          </p:cNvPicPr>
          <p:nvPr/>
        </p:nvPicPr>
        <p:blipFill>
          <a:blip r:embed="rId4" cstate="print"/>
          <a:srcRect/>
          <a:stretch>
            <a:fillRect/>
          </a:stretch>
        </p:blipFill>
        <p:spPr bwMode="gray">
          <a:xfrm>
            <a:off x="422275" y="1677988"/>
            <a:ext cx="330200" cy="252412"/>
          </a:xfrm>
          <a:prstGeom prst="rect">
            <a:avLst/>
          </a:prstGeom>
          <a:noFill/>
        </p:spPr>
      </p:pic>
      <p:pic>
        <p:nvPicPr>
          <p:cNvPr id="225286" name="Picture 6" descr="4stack"/>
          <p:cNvPicPr>
            <a:picLocks noChangeAspect="1" noChangeArrowheads="1"/>
          </p:cNvPicPr>
          <p:nvPr/>
        </p:nvPicPr>
        <p:blipFill>
          <a:blip r:embed="rId4" cstate="print"/>
          <a:srcRect/>
          <a:stretch>
            <a:fillRect/>
          </a:stretch>
        </p:blipFill>
        <p:spPr bwMode="gray">
          <a:xfrm>
            <a:off x="422275" y="2019300"/>
            <a:ext cx="330200" cy="252413"/>
          </a:xfrm>
          <a:prstGeom prst="rect">
            <a:avLst/>
          </a:prstGeom>
          <a:noFill/>
        </p:spPr>
      </p:pic>
      <p:pic>
        <p:nvPicPr>
          <p:cNvPr id="225287" name="Picture 7" descr="4stack"/>
          <p:cNvPicPr>
            <a:picLocks noChangeAspect="1" noChangeArrowheads="1"/>
          </p:cNvPicPr>
          <p:nvPr/>
        </p:nvPicPr>
        <p:blipFill>
          <a:blip r:embed="rId4" cstate="print"/>
          <a:srcRect/>
          <a:stretch>
            <a:fillRect/>
          </a:stretch>
        </p:blipFill>
        <p:spPr bwMode="gray">
          <a:xfrm>
            <a:off x="739775" y="1677988"/>
            <a:ext cx="330200" cy="252412"/>
          </a:xfrm>
          <a:prstGeom prst="rect">
            <a:avLst/>
          </a:prstGeom>
          <a:noFill/>
        </p:spPr>
      </p:pic>
      <p:pic>
        <p:nvPicPr>
          <p:cNvPr id="225288" name="Picture 8" descr="4stack"/>
          <p:cNvPicPr>
            <a:picLocks noChangeAspect="1" noChangeArrowheads="1"/>
          </p:cNvPicPr>
          <p:nvPr/>
        </p:nvPicPr>
        <p:blipFill>
          <a:blip r:embed="rId4" cstate="print"/>
          <a:srcRect/>
          <a:stretch>
            <a:fillRect/>
          </a:stretch>
        </p:blipFill>
        <p:spPr bwMode="gray">
          <a:xfrm>
            <a:off x="739775" y="2019300"/>
            <a:ext cx="330200" cy="252413"/>
          </a:xfrm>
          <a:prstGeom prst="rect">
            <a:avLst/>
          </a:prstGeom>
          <a:noFill/>
        </p:spPr>
      </p:pic>
      <p:pic>
        <p:nvPicPr>
          <p:cNvPr id="225289" name="Picture 9" descr="4stack"/>
          <p:cNvPicPr>
            <a:picLocks noChangeAspect="1" noChangeArrowheads="1"/>
          </p:cNvPicPr>
          <p:nvPr/>
        </p:nvPicPr>
        <p:blipFill>
          <a:blip r:embed="rId4" cstate="print"/>
          <a:srcRect/>
          <a:stretch>
            <a:fillRect/>
          </a:stretch>
        </p:blipFill>
        <p:spPr bwMode="gray">
          <a:xfrm>
            <a:off x="1057275" y="1677988"/>
            <a:ext cx="330200" cy="252412"/>
          </a:xfrm>
          <a:prstGeom prst="rect">
            <a:avLst/>
          </a:prstGeom>
          <a:noFill/>
        </p:spPr>
      </p:pic>
      <p:pic>
        <p:nvPicPr>
          <p:cNvPr id="225290" name="Picture 10" descr="4stack"/>
          <p:cNvPicPr>
            <a:picLocks noChangeAspect="1" noChangeArrowheads="1"/>
          </p:cNvPicPr>
          <p:nvPr/>
        </p:nvPicPr>
        <p:blipFill>
          <a:blip r:embed="rId4" cstate="print"/>
          <a:srcRect/>
          <a:stretch>
            <a:fillRect/>
          </a:stretch>
        </p:blipFill>
        <p:spPr bwMode="gray">
          <a:xfrm>
            <a:off x="1057275" y="2019300"/>
            <a:ext cx="330200" cy="252413"/>
          </a:xfrm>
          <a:prstGeom prst="rect">
            <a:avLst/>
          </a:prstGeom>
          <a:noFill/>
        </p:spPr>
      </p:pic>
      <p:pic>
        <p:nvPicPr>
          <p:cNvPr id="225291" name="Picture 11" descr="4stack"/>
          <p:cNvPicPr>
            <a:picLocks noChangeAspect="1" noChangeArrowheads="1"/>
          </p:cNvPicPr>
          <p:nvPr/>
        </p:nvPicPr>
        <p:blipFill>
          <a:blip r:embed="rId4" cstate="print"/>
          <a:srcRect/>
          <a:stretch>
            <a:fillRect/>
          </a:stretch>
        </p:blipFill>
        <p:spPr bwMode="gray">
          <a:xfrm>
            <a:off x="1374775" y="1677988"/>
            <a:ext cx="330200" cy="252412"/>
          </a:xfrm>
          <a:prstGeom prst="rect">
            <a:avLst/>
          </a:prstGeom>
          <a:noFill/>
        </p:spPr>
      </p:pic>
      <p:pic>
        <p:nvPicPr>
          <p:cNvPr id="225292" name="Picture 12" descr="4stack"/>
          <p:cNvPicPr>
            <a:picLocks noChangeAspect="1" noChangeArrowheads="1"/>
          </p:cNvPicPr>
          <p:nvPr/>
        </p:nvPicPr>
        <p:blipFill>
          <a:blip r:embed="rId4" cstate="print"/>
          <a:srcRect/>
          <a:stretch>
            <a:fillRect/>
          </a:stretch>
        </p:blipFill>
        <p:spPr bwMode="gray">
          <a:xfrm>
            <a:off x="1374775" y="2019300"/>
            <a:ext cx="330200" cy="252413"/>
          </a:xfrm>
          <a:prstGeom prst="rect">
            <a:avLst/>
          </a:prstGeom>
          <a:noFill/>
        </p:spPr>
      </p:pic>
      <p:pic>
        <p:nvPicPr>
          <p:cNvPr id="225293" name="Picture 13" descr="4stack"/>
          <p:cNvPicPr>
            <a:picLocks noChangeAspect="1" noChangeArrowheads="1"/>
          </p:cNvPicPr>
          <p:nvPr/>
        </p:nvPicPr>
        <p:blipFill>
          <a:blip r:embed="rId4" cstate="print"/>
          <a:srcRect/>
          <a:stretch>
            <a:fillRect/>
          </a:stretch>
        </p:blipFill>
        <p:spPr bwMode="gray">
          <a:xfrm>
            <a:off x="1692275" y="1677988"/>
            <a:ext cx="330200" cy="252412"/>
          </a:xfrm>
          <a:prstGeom prst="rect">
            <a:avLst/>
          </a:prstGeom>
          <a:noFill/>
        </p:spPr>
      </p:pic>
      <p:pic>
        <p:nvPicPr>
          <p:cNvPr id="225294" name="Picture 14" descr="4stack"/>
          <p:cNvPicPr>
            <a:picLocks noChangeAspect="1" noChangeArrowheads="1"/>
          </p:cNvPicPr>
          <p:nvPr/>
        </p:nvPicPr>
        <p:blipFill>
          <a:blip r:embed="rId4" cstate="print"/>
          <a:srcRect/>
          <a:stretch>
            <a:fillRect/>
          </a:stretch>
        </p:blipFill>
        <p:spPr bwMode="gray">
          <a:xfrm>
            <a:off x="1692275" y="2019300"/>
            <a:ext cx="330200" cy="252413"/>
          </a:xfrm>
          <a:prstGeom prst="rect">
            <a:avLst/>
          </a:prstGeom>
          <a:noFill/>
        </p:spPr>
      </p:pic>
      <p:pic>
        <p:nvPicPr>
          <p:cNvPr id="225295" name="Picture 15" descr="4stack"/>
          <p:cNvPicPr>
            <a:picLocks noChangeAspect="1" noChangeArrowheads="1"/>
          </p:cNvPicPr>
          <p:nvPr/>
        </p:nvPicPr>
        <p:blipFill>
          <a:blip r:embed="rId4" cstate="print"/>
          <a:srcRect/>
          <a:stretch>
            <a:fillRect/>
          </a:stretch>
        </p:blipFill>
        <p:spPr bwMode="gray">
          <a:xfrm>
            <a:off x="2009775" y="1677988"/>
            <a:ext cx="330200" cy="252412"/>
          </a:xfrm>
          <a:prstGeom prst="rect">
            <a:avLst/>
          </a:prstGeom>
          <a:noFill/>
        </p:spPr>
      </p:pic>
      <p:pic>
        <p:nvPicPr>
          <p:cNvPr id="225296" name="Picture 16" descr="4stack"/>
          <p:cNvPicPr>
            <a:picLocks noChangeAspect="1" noChangeArrowheads="1"/>
          </p:cNvPicPr>
          <p:nvPr/>
        </p:nvPicPr>
        <p:blipFill>
          <a:blip r:embed="rId4" cstate="print"/>
          <a:srcRect/>
          <a:stretch>
            <a:fillRect/>
          </a:stretch>
        </p:blipFill>
        <p:spPr bwMode="gray">
          <a:xfrm>
            <a:off x="2009775" y="2019300"/>
            <a:ext cx="330200" cy="252413"/>
          </a:xfrm>
          <a:prstGeom prst="rect">
            <a:avLst/>
          </a:prstGeom>
          <a:noFill/>
        </p:spPr>
      </p:pic>
      <p:pic>
        <p:nvPicPr>
          <p:cNvPr id="225297" name="Picture 17" descr="4stack"/>
          <p:cNvPicPr>
            <a:picLocks noChangeAspect="1" noChangeArrowheads="1"/>
          </p:cNvPicPr>
          <p:nvPr/>
        </p:nvPicPr>
        <p:blipFill>
          <a:blip r:embed="rId4" cstate="print"/>
          <a:srcRect/>
          <a:stretch>
            <a:fillRect/>
          </a:stretch>
        </p:blipFill>
        <p:spPr bwMode="gray">
          <a:xfrm>
            <a:off x="2327275" y="1677988"/>
            <a:ext cx="330200" cy="252412"/>
          </a:xfrm>
          <a:prstGeom prst="rect">
            <a:avLst/>
          </a:prstGeom>
          <a:noFill/>
        </p:spPr>
      </p:pic>
      <p:pic>
        <p:nvPicPr>
          <p:cNvPr id="225298" name="Picture 18" descr="4stack"/>
          <p:cNvPicPr>
            <a:picLocks noChangeAspect="1" noChangeArrowheads="1"/>
          </p:cNvPicPr>
          <p:nvPr/>
        </p:nvPicPr>
        <p:blipFill>
          <a:blip r:embed="rId4" cstate="print"/>
          <a:srcRect/>
          <a:stretch>
            <a:fillRect/>
          </a:stretch>
        </p:blipFill>
        <p:spPr bwMode="gray">
          <a:xfrm>
            <a:off x="2327275" y="2019300"/>
            <a:ext cx="330200" cy="252413"/>
          </a:xfrm>
          <a:prstGeom prst="rect">
            <a:avLst/>
          </a:prstGeom>
          <a:noFill/>
        </p:spPr>
      </p:pic>
      <p:sp>
        <p:nvSpPr>
          <p:cNvPr id="225299" name="Freeform 19"/>
          <p:cNvSpPr>
            <a:spLocks/>
          </p:cNvSpPr>
          <p:nvPr/>
        </p:nvSpPr>
        <p:spPr bwMode="gray">
          <a:xfrm flipV="1">
            <a:off x="469900" y="3433763"/>
            <a:ext cx="3503613" cy="1760537"/>
          </a:xfrm>
          <a:custGeom>
            <a:avLst/>
            <a:gdLst/>
            <a:ahLst/>
            <a:cxnLst>
              <a:cxn ang="0">
                <a:pos x="1988" y="0"/>
              </a:cxn>
              <a:cxn ang="0">
                <a:pos x="1374" y="405"/>
              </a:cxn>
              <a:cxn ang="0">
                <a:pos x="576" y="403"/>
              </a:cxn>
              <a:cxn ang="0">
                <a:pos x="0" y="3"/>
              </a:cxn>
              <a:cxn ang="0">
                <a:pos x="1988" y="0"/>
              </a:cxn>
            </a:cxnLst>
            <a:rect l="0" t="0" r="r" b="b"/>
            <a:pathLst>
              <a:path w="1988" h="405">
                <a:moveTo>
                  <a:pt x="1988" y="0"/>
                </a:moveTo>
                <a:lnTo>
                  <a:pt x="1374" y="405"/>
                </a:lnTo>
                <a:lnTo>
                  <a:pt x="576" y="403"/>
                </a:lnTo>
                <a:lnTo>
                  <a:pt x="0" y="3"/>
                </a:lnTo>
                <a:lnTo>
                  <a:pt x="1988" y="0"/>
                </a:lnTo>
                <a:close/>
              </a:path>
            </a:pathLst>
          </a:custGeom>
          <a:gradFill rotWithShape="0">
            <a:gsLst>
              <a:gs pos="0">
                <a:srgbClr val="F1C200"/>
              </a:gs>
              <a:gs pos="100000">
                <a:srgbClr val="F1C200">
                  <a:gamma/>
                  <a:shade val="46275"/>
                  <a:invGamma/>
                </a:srgbClr>
              </a:gs>
            </a:gsLst>
            <a:lin ang="5400000" scaled="1"/>
          </a:gradFill>
          <a:ln w="28575" cap="flat" cmpd="sng">
            <a:noFill/>
            <a:prstDash val="solid"/>
            <a:round/>
            <a:headEnd type="none" w="med" len="med"/>
            <a:tailEnd type="none" w="med" len="med"/>
          </a:ln>
          <a:effectLst/>
        </p:spPr>
        <p:txBody>
          <a:bodyPr wrap="none" anchor="ctr"/>
          <a:lstStyle/>
          <a:p>
            <a:endParaRPr lang="en-US"/>
          </a:p>
        </p:txBody>
      </p:sp>
      <p:pic>
        <p:nvPicPr>
          <p:cNvPr id="225300" name="Picture 20" descr="Storage Picture"/>
          <p:cNvPicPr>
            <a:picLocks noChangeAspect="1" noChangeArrowheads="1"/>
          </p:cNvPicPr>
          <p:nvPr/>
        </p:nvPicPr>
        <p:blipFill>
          <a:blip r:embed="rId5" cstate="print"/>
          <a:srcRect/>
          <a:stretch>
            <a:fillRect/>
          </a:stretch>
        </p:blipFill>
        <p:spPr bwMode="auto">
          <a:xfrm>
            <a:off x="404813" y="4953000"/>
            <a:ext cx="738187" cy="1419225"/>
          </a:xfrm>
          <a:prstGeom prst="rect">
            <a:avLst/>
          </a:prstGeom>
          <a:noFill/>
          <a:ln w="9525">
            <a:noFill/>
            <a:miter lim="800000"/>
            <a:headEnd/>
            <a:tailEnd/>
          </a:ln>
        </p:spPr>
      </p:pic>
      <p:pic>
        <p:nvPicPr>
          <p:cNvPr id="225301" name="Picture 21" descr="Storage Picture"/>
          <p:cNvPicPr>
            <a:picLocks noChangeAspect="1" noChangeArrowheads="1"/>
          </p:cNvPicPr>
          <p:nvPr/>
        </p:nvPicPr>
        <p:blipFill>
          <a:blip r:embed="rId5" cstate="print"/>
          <a:srcRect/>
          <a:stretch>
            <a:fillRect/>
          </a:stretch>
        </p:blipFill>
        <p:spPr bwMode="auto">
          <a:xfrm>
            <a:off x="1416050" y="4953000"/>
            <a:ext cx="738188" cy="1419225"/>
          </a:xfrm>
          <a:prstGeom prst="rect">
            <a:avLst/>
          </a:prstGeom>
          <a:noFill/>
          <a:ln w="9525">
            <a:noFill/>
            <a:miter lim="800000"/>
            <a:headEnd/>
            <a:tailEnd/>
          </a:ln>
        </p:spPr>
      </p:pic>
      <p:pic>
        <p:nvPicPr>
          <p:cNvPr id="225302" name="Picture 22" descr="Storage Picture"/>
          <p:cNvPicPr>
            <a:picLocks noChangeAspect="1" noChangeArrowheads="1"/>
          </p:cNvPicPr>
          <p:nvPr/>
        </p:nvPicPr>
        <p:blipFill>
          <a:blip r:embed="rId5" cstate="print"/>
          <a:srcRect/>
          <a:stretch>
            <a:fillRect/>
          </a:stretch>
        </p:blipFill>
        <p:spPr bwMode="auto">
          <a:xfrm>
            <a:off x="2413000" y="4953000"/>
            <a:ext cx="738188" cy="1419225"/>
          </a:xfrm>
          <a:prstGeom prst="rect">
            <a:avLst/>
          </a:prstGeom>
          <a:noFill/>
          <a:ln w="9525">
            <a:noFill/>
            <a:miter lim="800000"/>
            <a:headEnd/>
            <a:tailEnd/>
          </a:ln>
        </p:spPr>
      </p:pic>
      <p:pic>
        <p:nvPicPr>
          <p:cNvPr id="225303" name="Picture 23" descr="Storage Picture"/>
          <p:cNvPicPr>
            <a:picLocks noChangeAspect="1" noChangeArrowheads="1"/>
          </p:cNvPicPr>
          <p:nvPr/>
        </p:nvPicPr>
        <p:blipFill>
          <a:blip r:embed="rId5" cstate="print"/>
          <a:srcRect/>
          <a:stretch>
            <a:fillRect/>
          </a:stretch>
        </p:blipFill>
        <p:spPr bwMode="auto">
          <a:xfrm>
            <a:off x="3309938" y="4953000"/>
            <a:ext cx="738187" cy="1419225"/>
          </a:xfrm>
          <a:prstGeom prst="rect">
            <a:avLst/>
          </a:prstGeom>
          <a:noFill/>
          <a:ln w="9525">
            <a:noFill/>
            <a:miter lim="800000"/>
            <a:headEnd/>
            <a:tailEnd/>
          </a:ln>
        </p:spPr>
      </p:pic>
      <p:sp>
        <p:nvSpPr>
          <p:cNvPr id="225304" name="Text Box 24"/>
          <p:cNvSpPr txBox="1">
            <a:spLocks noChangeArrowheads="1"/>
          </p:cNvSpPr>
          <p:nvPr/>
        </p:nvSpPr>
        <p:spPr bwMode="auto">
          <a:xfrm>
            <a:off x="1704975" y="4457700"/>
            <a:ext cx="939800" cy="336550"/>
          </a:xfrm>
          <a:prstGeom prst="rect">
            <a:avLst/>
          </a:prstGeom>
          <a:noFill/>
          <a:ln w="9525">
            <a:noFill/>
            <a:miter lim="800000"/>
            <a:headEnd/>
            <a:tailEnd/>
          </a:ln>
          <a:effectLst/>
        </p:spPr>
        <p:txBody>
          <a:bodyPr wrap="none">
            <a:spAutoFit/>
          </a:bodyPr>
          <a:lstStyle/>
          <a:p>
            <a:r>
              <a:rPr lang="en-US" sz="1600">
                <a:solidFill>
                  <a:schemeClr val="bg1"/>
                </a:solidFill>
              </a:rPr>
              <a:t>FC SAN</a:t>
            </a:r>
          </a:p>
        </p:txBody>
      </p:sp>
      <p:sp>
        <p:nvSpPr>
          <p:cNvPr id="225305" name="Text Box 25"/>
          <p:cNvSpPr txBox="1">
            <a:spLocks noChangeArrowheads="1"/>
          </p:cNvSpPr>
          <p:nvPr/>
        </p:nvSpPr>
        <p:spPr bwMode="auto">
          <a:xfrm>
            <a:off x="665163" y="2439988"/>
            <a:ext cx="3127375" cy="304800"/>
          </a:xfrm>
          <a:prstGeom prst="rect">
            <a:avLst/>
          </a:prstGeom>
          <a:noFill/>
          <a:ln w="9525">
            <a:noFill/>
            <a:miter lim="800000"/>
            <a:headEnd/>
            <a:tailEnd/>
          </a:ln>
          <a:effectLst/>
        </p:spPr>
        <p:txBody>
          <a:bodyPr>
            <a:spAutoFit/>
          </a:bodyPr>
          <a:lstStyle/>
          <a:p>
            <a:pPr algn="ctr"/>
            <a:r>
              <a:rPr lang="en-US" sz="1400">
                <a:solidFill>
                  <a:schemeClr val="bg1"/>
                </a:solidFill>
              </a:rPr>
              <a:t>Windows and UNIX Hosts</a:t>
            </a:r>
          </a:p>
        </p:txBody>
      </p:sp>
      <p:pic>
        <p:nvPicPr>
          <p:cNvPr id="225306" name="Picture 26" descr="cloud"/>
          <p:cNvPicPr>
            <a:picLocks noChangeAspect="1" noChangeArrowheads="1"/>
          </p:cNvPicPr>
          <p:nvPr/>
        </p:nvPicPr>
        <p:blipFill>
          <a:blip r:embed="rId6" cstate="print"/>
          <a:srcRect/>
          <a:stretch>
            <a:fillRect/>
          </a:stretch>
        </p:blipFill>
        <p:spPr bwMode="auto">
          <a:xfrm>
            <a:off x="944563" y="2692400"/>
            <a:ext cx="2532062" cy="1217613"/>
          </a:xfrm>
          <a:prstGeom prst="rect">
            <a:avLst/>
          </a:prstGeom>
          <a:noFill/>
        </p:spPr>
      </p:pic>
      <p:pic>
        <p:nvPicPr>
          <p:cNvPr id="225307" name="Picture 27" descr="ethernet_switch"/>
          <p:cNvPicPr>
            <a:picLocks noChangeAspect="1" noChangeArrowheads="1"/>
          </p:cNvPicPr>
          <p:nvPr/>
        </p:nvPicPr>
        <p:blipFill>
          <a:blip r:embed="rId7" cstate="print"/>
          <a:srcRect/>
          <a:stretch>
            <a:fillRect/>
          </a:stretch>
        </p:blipFill>
        <p:spPr bwMode="gray">
          <a:xfrm>
            <a:off x="1944688" y="3028950"/>
            <a:ext cx="487362" cy="452438"/>
          </a:xfrm>
          <a:prstGeom prst="rect">
            <a:avLst/>
          </a:prstGeom>
          <a:noFill/>
          <a:ln w="19050">
            <a:solidFill>
              <a:srgbClr val="777777"/>
            </a:solidFill>
            <a:miter lim="800000"/>
            <a:headEnd/>
            <a:tailEnd/>
          </a:ln>
        </p:spPr>
      </p:pic>
      <p:sp>
        <p:nvSpPr>
          <p:cNvPr id="225308" name="Rectangle 28"/>
          <p:cNvSpPr>
            <a:spLocks noChangeArrowheads="1"/>
          </p:cNvSpPr>
          <p:nvPr/>
        </p:nvSpPr>
        <p:spPr bwMode="auto">
          <a:xfrm>
            <a:off x="317500" y="1395413"/>
            <a:ext cx="4229100" cy="5232400"/>
          </a:xfrm>
          <a:prstGeom prst="rect">
            <a:avLst/>
          </a:prstGeom>
          <a:noFill/>
          <a:ln w="19050">
            <a:solidFill>
              <a:srgbClr val="E3B600"/>
            </a:solidFill>
            <a:prstDash val="dash"/>
            <a:miter lim="800000"/>
            <a:headEnd/>
            <a:tailEnd/>
          </a:ln>
          <a:effectLst/>
        </p:spPr>
        <p:txBody>
          <a:bodyPr wrap="none" anchor="ctr"/>
          <a:lstStyle/>
          <a:p>
            <a:endParaRPr lang="en-US"/>
          </a:p>
        </p:txBody>
      </p:sp>
      <p:graphicFrame>
        <p:nvGraphicFramePr>
          <p:cNvPr id="225309" name="Object 29"/>
          <p:cNvGraphicFramePr>
            <a:graphicFrameLocks noChangeAspect="1"/>
          </p:cNvGraphicFramePr>
          <p:nvPr/>
        </p:nvGraphicFramePr>
        <p:xfrm>
          <a:off x="2679700" y="1725613"/>
          <a:ext cx="427038" cy="479425"/>
        </p:xfrm>
        <a:graphic>
          <a:graphicData uri="http://schemas.openxmlformats.org/presentationml/2006/ole">
            <p:oleObj spid="_x0000_s4098" name="Photo Editor Photo" r:id="rId8" imgW="1295238" imgH="1457143" progId="">
              <p:embed/>
            </p:oleObj>
          </a:graphicData>
        </a:graphic>
      </p:graphicFrame>
      <p:graphicFrame>
        <p:nvGraphicFramePr>
          <p:cNvPr id="225310" name="Object 30"/>
          <p:cNvGraphicFramePr>
            <a:graphicFrameLocks noChangeAspect="1"/>
          </p:cNvGraphicFramePr>
          <p:nvPr/>
        </p:nvGraphicFramePr>
        <p:xfrm>
          <a:off x="3171825" y="1730375"/>
          <a:ext cx="427038" cy="479425"/>
        </p:xfrm>
        <a:graphic>
          <a:graphicData uri="http://schemas.openxmlformats.org/presentationml/2006/ole">
            <p:oleObj spid="_x0000_s4099" name="Photo Editor Photo" r:id="rId9" imgW="1295238" imgH="1457143" progId="">
              <p:embed/>
            </p:oleObj>
          </a:graphicData>
        </a:graphic>
      </p:graphicFrame>
      <p:graphicFrame>
        <p:nvGraphicFramePr>
          <p:cNvPr id="225311" name="Object 31"/>
          <p:cNvGraphicFramePr>
            <a:graphicFrameLocks noChangeAspect="1"/>
          </p:cNvGraphicFramePr>
          <p:nvPr/>
        </p:nvGraphicFramePr>
        <p:xfrm>
          <a:off x="3694113" y="1720850"/>
          <a:ext cx="427037" cy="479425"/>
        </p:xfrm>
        <a:graphic>
          <a:graphicData uri="http://schemas.openxmlformats.org/presentationml/2006/ole">
            <p:oleObj spid="_x0000_s4100" name="Photo Editor Photo" r:id="rId10" imgW="1295238" imgH="1457143" progId="">
              <p:embed/>
            </p:oleObj>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Freeform 2"/>
          <p:cNvSpPr>
            <a:spLocks/>
          </p:cNvSpPr>
          <p:nvPr/>
        </p:nvSpPr>
        <p:spPr bwMode="gray">
          <a:xfrm flipV="1">
            <a:off x="3252788" y="2997200"/>
            <a:ext cx="703262" cy="2486025"/>
          </a:xfrm>
          <a:custGeom>
            <a:avLst/>
            <a:gdLst/>
            <a:ahLst/>
            <a:cxnLst>
              <a:cxn ang="0">
                <a:pos x="1988" y="0"/>
              </a:cxn>
              <a:cxn ang="0">
                <a:pos x="1374" y="405"/>
              </a:cxn>
              <a:cxn ang="0">
                <a:pos x="576" y="403"/>
              </a:cxn>
              <a:cxn ang="0">
                <a:pos x="0" y="3"/>
              </a:cxn>
              <a:cxn ang="0">
                <a:pos x="1988" y="0"/>
              </a:cxn>
            </a:cxnLst>
            <a:rect l="0" t="0" r="r" b="b"/>
            <a:pathLst>
              <a:path w="1988" h="405">
                <a:moveTo>
                  <a:pt x="1988" y="0"/>
                </a:moveTo>
                <a:lnTo>
                  <a:pt x="1374" y="405"/>
                </a:lnTo>
                <a:lnTo>
                  <a:pt x="576" y="403"/>
                </a:lnTo>
                <a:lnTo>
                  <a:pt x="0" y="3"/>
                </a:lnTo>
                <a:lnTo>
                  <a:pt x="1988" y="0"/>
                </a:lnTo>
                <a:close/>
              </a:path>
            </a:pathLst>
          </a:custGeom>
          <a:gradFill rotWithShape="0">
            <a:gsLst>
              <a:gs pos="0">
                <a:srgbClr val="F1C200"/>
              </a:gs>
              <a:gs pos="100000">
                <a:srgbClr val="F1C200">
                  <a:gamma/>
                  <a:shade val="46275"/>
                  <a:invGamma/>
                </a:srgbClr>
              </a:gs>
            </a:gsLst>
            <a:lin ang="5400000" scaled="1"/>
          </a:gradFill>
          <a:ln w="28575" cap="flat" cmpd="sng">
            <a:noFill/>
            <a:prstDash val="solid"/>
            <a:round/>
            <a:headEnd type="none" w="med" len="med"/>
            <a:tailEnd type="none" w="med" len="med"/>
          </a:ln>
          <a:effectLst/>
        </p:spPr>
        <p:txBody>
          <a:bodyPr wrap="none" anchor="ctr"/>
          <a:lstStyle/>
          <a:p>
            <a:endParaRPr lang="en-US"/>
          </a:p>
        </p:txBody>
      </p:sp>
      <p:sp>
        <p:nvSpPr>
          <p:cNvPr id="227331" name="Freeform 3"/>
          <p:cNvSpPr>
            <a:spLocks/>
          </p:cNvSpPr>
          <p:nvPr/>
        </p:nvSpPr>
        <p:spPr bwMode="gray">
          <a:xfrm>
            <a:off x="3132138" y="1838325"/>
            <a:ext cx="989012" cy="1187450"/>
          </a:xfrm>
          <a:custGeom>
            <a:avLst/>
            <a:gdLst/>
            <a:ahLst/>
            <a:cxnLst>
              <a:cxn ang="0">
                <a:pos x="1988" y="0"/>
              </a:cxn>
              <a:cxn ang="0">
                <a:pos x="1374" y="405"/>
              </a:cxn>
              <a:cxn ang="0">
                <a:pos x="576" y="403"/>
              </a:cxn>
              <a:cxn ang="0">
                <a:pos x="0" y="3"/>
              </a:cxn>
              <a:cxn ang="0">
                <a:pos x="1988" y="0"/>
              </a:cxn>
            </a:cxnLst>
            <a:rect l="0" t="0" r="r" b="b"/>
            <a:pathLst>
              <a:path w="1988" h="405">
                <a:moveTo>
                  <a:pt x="1988" y="0"/>
                </a:moveTo>
                <a:lnTo>
                  <a:pt x="1374" y="405"/>
                </a:lnTo>
                <a:lnTo>
                  <a:pt x="576" y="403"/>
                </a:lnTo>
                <a:lnTo>
                  <a:pt x="0" y="3"/>
                </a:lnTo>
                <a:lnTo>
                  <a:pt x="1988" y="0"/>
                </a:lnTo>
                <a:close/>
              </a:path>
            </a:pathLst>
          </a:custGeom>
          <a:gradFill rotWithShape="0">
            <a:gsLst>
              <a:gs pos="0">
                <a:srgbClr val="F1C200">
                  <a:gamma/>
                  <a:shade val="46275"/>
                  <a:invGamma/>
                </a:srgbClr>
              </a:gs>
              <a:gs pos="100000">
                <a:srgbClr val="F1C200"/>
              </a:gs>
            </a:gsLst>
            <a:lin ang="5400000" scaled="1"/>
          </a:gradFill>
          <a:ln w="28575" cap="flat" cmpd="sng">
            <a:noFill/>
            <a:prstDash val="solid"/>
            <a:round/>
            <a:headEnd type="none" w="med" len="med"/>
            <a:tailEnd type="none" w="med" len="med"/>
          </a:ln>
          <a:effectLst/>
        </p:spPr>
        <p:txBody>
          <a:bodyPr wrap="none" anchor="ctr"/>
          <a:lstStyle/>
          <a:p>
            <a:endParaRPr lang="en-US"/>
          </a:p>
        </p:txBody>
      </p:sp>
      <p:sp>
        <p:nvSpPr>
          <p:cNvPr id="227332" name="Rectangle 4"/>
          <p:cNvSpPr>
            <a:spLocks noGrp="1" noChangeArrowheads="1"/>
          </p:cNvSpPr>
          <p:nvPr>
            <p:ph type="title"/>
          </p:nvPr>
        </p:nvSpPr>
        <p:spPr/>
        <p:txBody>
          <a:bodyPr>
            <a:normAutofit fontScale="90000"/>
          </a:bodyPr>
          <a:lstStyle/>
          <a:p>
            <a:r>
              <a:rPr lang="en-US"/>
              <a:t>Large Service Provider</a:t>
            </a:r>
            <a:br>
              <a:rPr lang="en-US"/>
            </a:br>
            <a:r>
              <a:rPr lang="en-US" sz="2400" i="1"/>
              <a:t>after Data ONTAP 7G</a:t>
            </a:r>
          </a:p>
        </p:txBody>
      </p:sp>
      <p:sp>
        <p:nvSpPr>
          <p:cNvPr id="227333" name="Rectangle 5"/>
          <p:cNvSpPr>
            <a:spLocks noChangeArrowheads="1"/>
          </p:cNvSpPr>
          <p:nvPr/>
        </p:nvSpPr>
        <p:spPr bwMode="auto">
          <a:xfrm>
            <a:off x="4811713" y="1144588"/>
            <a:ext cx="3811587" cy="5259387"/>
          </a:xfrm>
          <a:prstGeom prst="rect">
            <a:avLst/>
          </a:prstGeom>
          <a:noFill/>
          <a:ln w="9525">
            <a:noFill/>
            <a:miter lim="800000"/>
            <a:headEnd/>
            <a:tailEnd/>
          </a:ln>
          <a:effectLst/>
        </p:spPr>
        <p:txBody>
          <a:bodyPr anchor="ctr"/>
          <a:lstStyle/>
          <a:p>
            <a:pPr marL="342900" indent="-342900">
              <a:spcBef>
                <a:spcPct val="35000"/>
              </a:spcBef>
              <a:buClr>
                <a:srgbClr val="FFFFFF"/>
              </a:buClr>
              <a:buFont typeface="Webdings" pitchFamily="18" charset="2"/>
              <a:buNone/>
            </a:pPr>
            <a:r>
              <a:rPr lang="en-US" sz="2800">
                <a:solidFill>
                  <a:schemeClr val="hlink"/>
                </a:solidFill>
              </a:rPr>
              <a:t>Solution</a:t>
            </a:r>
          </a:p>
          <a:p>
            <a:pPr marL="342900" indent="-342900">
              <a:spcBef>
                <a:spcPct val="35000"/>
              </a:spcBef>
              <a:buClr>
                <a:srgbClr val="FFFFFF"/>
              </a:buClr>
              <a:buFont typeface="Webdings" pitchFamily="18" charset="2"/>
              <a:buChar char="4"/>
            </a:pPr>
            <a:r>
              <a:rPr lang="en-US" sz="2000">
                <a:solidFill>
                  <a:schemeClr val="tx1"/>
                </a:solidFill>
              </a:rPr>
              <a:t>gFiler SAN Virtualization</a:t>
            </a:r>
          </a:p>
          <a:p>
            <a:pPr marL="742950" lvl="1" indent="-285750">
              <a:spcBef>
                <a:spcPct val="35000"/>
              </a:spcBef>
              <a:buFontTx/>
              <a:buChar char="–"/>
            </a:pPr>
            <a:r>
              <a:rPr lang="en-US">
                <a:solidFill>
                  <a:schemeClr val="tx1"/>
                </a:solidFill>
              </a:rPr>
              <a:t>Snapshot</a:t>
            </a:r>
          </a:p>
          <a:p>
            <a:pPr marL="742950" lvl="1" indent="-285750">
              <a:spcBef>
                <a:spcPct val="35000"/>
              </a:spcBef>
              <a:buFontTx/>
              <a:buChar char="–"/>
            </a:pPr>
            <a:r>
              <a:rPr lang="en-US">
                <a:solidFill>
                  <a:schemeClr val="tx1"/>
                </a:solidFill>
              </a:rPr>
              <a:t>SnapMirror</a:t>
            </a:r>
          </a:p>
          <a:p>
            <a:pPr marL="742950" lvl="1" indent="-285750">
              <a:spcBef>
                <a:spcPct val="35000"/>
              </a:spcBef>
              <a:buFontTx/>
              <a:buChar char="–"/>
            </a:pPr>
            <a:r>
              <a:rPr lang="en-US">
                <a:solidFill>
                  <a:schemeClr val="tx1"/>
                </a:solidFill>
              </a:rPr>
              <a:t>gFiler-based back-up</a:t>
            </a:r>
          </a:p>
          <a:p>
            <a:pPr marL="342900" indent="-342900">
              <a:spcBef>
                <a:spcPct val="35000"/>
              </a:spcBef>
              <a:buClr>
                <a:srgbClr val="FFFFFF"/>
              </a:buClr>
              <a:buFont typeface="Webdings" pitchFamily="18" charset="2"/>
              <a:buChar char="4"/>
            </a:pPr>
            <a:endParaRPr lang="en-US" sz="2000">
              <a:solidFill>
                <a:schemeClr val="tx1"/>
              </a:solidFill>
            </a:endParaRPr>
          </a:p>
          <a:p>
            <a:pPr marL="742950" lvl="1" indent="-285750">
              <a:spcBef>
                <a:spcPct val="35000"/>
              </a:spcBef>
            </a:pPr>
            <a:endParaRPr lang="en-US" sz="1200">
              <a:solidFill>
                <a:schemeClr val="tx1"/>
              </a:solidFill>
            </a:endParaRPr>
          </a:p>
          <a:p>
            <a:pPr marL="342900" indent="-342900">
              <a:spcBef>
                <a:spcPct val="35000"/>
              </a:spcBef>
              <a:buClr>
                <a:srgbClr val="FFFFFF"/>
              </a:buClr>
              <a:buFont typeface="Webdings" pitchFamily="18" charset="2"/>
              <a:buChar char="4"/>
            </a:pPr>
            <a:r>
              <a:rPr lang="en-US" sz="2000">
                <a:solidFill>
                  <a:schemeClr val="tx1"/>
                </a:solidFill>
              </a:rPr>
              <a:t>Improved Productivity</a:t>
            </a:r>
          </a:p>
          <a:p>
            <a:pPr marL="742950" lvl="1" indent="-285750">
              <a:spcBef>
                <a:spcPct val="35000"/>
              </a:spcBef>
              <a:buFontTx/>
              <a:buChar char="–"/>
            </a:pPr>
            <a:r>
              <a:rPr lang="en-US">
                <a:solidFill>
                  <a:schemeClr val="tx1"/>
                </a:solidFill>
              </a:rPr>
              <a:t>Simpler provisioning</a:t>
            </a:r>
          </a:p>
          <a:p>
            <a:pPr marL="742950" lvl="1" indent="-285750">
              <a:spcBef>
                <a:spcPct val="35000"/>
              </a:spcBef>
              <a:buFontTx/>
              <a:buChar char="–"/>
            </a:pPr>
            <a:r>
              <a:rPr lang="en-US">
                <a:solidFill>
                  <a:schemeClr val="tx1"/>
                </a:solidFill>
              </a:rPr>
              <a:t>4x faster backup </a:t>
            </a:r>
          </a:p>
          <a:p>
            <a:pPr marL="342900" indent="-342900">
              <a:spcBef>
                <a:spcPct val="35000"/>
              </a:spcBef>
              <a:buClr>
                <a:srgbClr val="FFFFFF"/>
              </a:buClr>
              <a:buFont typeface="Webdings" pitchFamily="18" charset="2"/>
              <a:buChar char="4"/>
            </a:pPr>
            <a:r>
              <a:rPr lang="en-US" sz="2000">
                <a:solidFill>
                  <a:schemeClr val="tx1"/>
                </a:solidFill>
              </a:rPr>
              <a:t>Improved SLA</a:t>
            </a:r>
          </a:p>
          <a:p>
            <a:pPr marL="742950" lvl="1" indent="-285750">
              <a:spcBef>
                <a:spcPct val="35000"/>
              </a:spcBef>
              <a:buFontTx/>
              <a:buChar char="–"/>
            </a:pPr>
            <a:r>
              <a:rPr lang="en-US">
                <a:solidFill>
                  <a:schemeClr val="tx1"/>
                </a:solidFill>
              </a:rPr>
              <a:t>Faster roll-outs</a:t>
            </a:r>
          </a:p>
          <a:p>
            <a:pPr marL="742950" lvl="1" indent="-285750">
              <a:spcBef>
                <a:spcPct val="35000"/>
              </a:spcBef>
              <a:buFontTx/>
              <a:buChar char="–"/>
            </a:pPr>
            <a:r>
              <a:rPr lang="en-US">
                <a:solidFill>
                  <a:schemeClr val="tx1"/>
                </a:solidFill>
              </a:rPr>
              <a:t>Faster recovery</a:t>
            </a:r>
          </a:p>
        </p:txBody>
      </p:sp>
      <p:sp>
        <p:nvSpPr>
          <p:cNvPr id="227334" name="AutoShape 6"/>
          <p:cNvSpPr>
            <a:spLocks noChangeArrowheads="1"/>
          </p:cNvSpPr>
          <p:nvPr/>
        </p:nvSpPr>
        <p:spPr bwMode="auto">
          <a:xfrm flipV="1">
            <a:off x="5267325" y="3435350"/>
            <a:ext cx="2339975" cy="266700"/>
          </a:xfrm>
          <a:prstGeom prst="triangle">
            <a:avLst>
              <a:gd name="adj" fmla="val 50000"/>
            </a:avLst>
          </a:prstGeom>
          <a:solidFill>
            <a:schemeClr val="hlink"/>
          </a:solidFill>
          <a:ln w="9525">
            <a:noFill/>
            <a:miter lim="800000"/>
            <a:headEnd/>
            <a:tailEnd/>
          </a:ln>
          <a:effectLst/>
        </p:spPr>
        <p:txBody>
          <a:bodyPr wrap="none" anchor="ctr"/>
          <a:lstStyle/>
          <a:p>
            <a:endParaRPr lang="en-US"/>
          </a:p>
        </p:txBody>
      </p:sp>
      <p:sp>
        <p:nvSpPr>
          <p:cNvPr id="227335" name="Freeform 7"/>
          <p:cNvSpPr>
            <a:spLocks/>
          </p:cNvSpPr>
          <p:nvPr/>
        </p:nvSpPr>
        <p:spPr bwMode="gray">
          <a:xfrm>
            <a:off x="479425" y="2025650"/>
            <a:ext cx="2446338" cy="1587500"/>
          </a:xfrm>
          <a:custGeom>
            <a:avLst/>
            <a:gdLst/>
            <a:ahLst/>
            <a:cxnLst>
              <a:cxn ang="0">
                <a:pos x="1988" y="0"/>
              </a:cxn>
              <a:cxn ang="0">
                <a:pos x="1374" y="405"/>
              </a:cxn>
              <a:cxn ang="0">
                <a:pos x="576" y="403"/>
              </a:cxn>
              <a:cxn ang="0">
                <a:pos x="0" y="3"/>
              </a:cxn>
              <a:cxn ang="0">
                <a:pos x="1988" y="0"/>
              </a:cxn>
            </a:cxnLst>
            <a:rect l="0" t="0" r="r" b="b"/>
            <a:pathLst>
              <a:path w="1988" h="405">
                <a:moveTo>
                  <a:pt x="1988" y="0"/>
                </a:moveTo>
                <a:lnTo>
                  <a:pt x="1374" y="405"/>
                </a:lnTo>
                <a:lnTo>
                  <a:pt x="576" y="403"/>
                </a:lnTo>
                <a:lnTo>
                  <a:pt x="0" y="3"/>
                </a:lnTo>
                <a:lnTo>
                  <a:pt x="1988" y="0"/>
                </a:lnTo>
                <a:close/>
              </a:path>
            </a:pathLst>
          </a:custGeom>
          <a:gradFill rotWithShape="0">
            <a:gsLst>
              <a:gs pos="0">
                <a:srgbClr val="F1C200">
                  <a:gamma/>
                  <a:shade val="46275"/>
                  <a:invGamma/>
                </a:srgbClr>
              </a:gs>
              <a:gs pos="100000">
                <a:srgbClr val="F1C200"/>
              </a:gs>
            </a:gsLst>
            <a:lin ang="5400000" scaled="1"/>
          </a:gradFill>
          <a:ln w="28575" cap="flat" cmpd="sng">
            <a:noFill/>
            <a:prstDash val="solid"/>
            <a:round/>
            <a:headEnd type="none" w="med" len="med"/>
            <a:tailEnd type="none" w="med" len="med"/>
          </a:ln>
          <a:effectLst/>
        </p:spPr>
        <p:txBody>
          <a:bodyPr wrap="none" anchor="ctr"/>
          <a:lstStyle/>
          <a:p>
            <a:endParaRPr lang="en-US"/>
          </a:p>
        </p:txBody>
      </p:sp>
      <p:pic>
        <p:nvPicPr>
          <p:cNvPr id="227336" name="Picture 8" descr="4stack"/>
          <p:cNvPicPr>
            <a:picLocks noChangeAspect="1" noChangeArrowheads="1"/>
          </p:cNvPicPr>
          <p:nvPr/>
        </p:nvPicPr>
        <p:blipFill>
          <a:blip r:embed="rId4" cstate="print"/>
          <a:srcRect/>
          <a:stretch>
            <a:fillRect/>
          </a:stretch>
        </p:blipFill>
        <p:spPr bwMode="gray">
          <a:xfrm>
            <a:off x="457200" y="1527175"/>
            <a:ext cx="330200" cy="252413"/>
          </a:xfrm>
          <a:prstGeom prst="rect">
            <a:avLst/>
          </a:prstGeom>
          <a:noFill/>
        </p:spPr>
      </p:pic>
      <p:pic>
        <p:nvPicPr>
          <p:cNvPr id="227337" name="Picture 9" descr="4stack"/>
          <p:cNvPicPr>
            <a:picLocks noChangeAspect="1" noChangeArrowheads="1"/>
          </p:cNvPicPr>
          <p:nvPr/>
        </p:nvPicPr>
        <p:blipFill>
          <a:blip r:embed="rId4" cstate="print"/>
          <a:srcRect/>
          <a:stretch>
            <a:fillRect/>
          </a:stretch>
        </p:blipFill>
        <p:spPr bwMode="gray">
          <a:xfrm>
            <a:off x="457200" y="1868488"/>
            <a:ext cx="330200" cy="252412"/>
          </a:xfrm>
          <a:prstGeom prst="rect">
            <a:avLst/>
          </a:prstGeom>
          <a:noFill/>
        </p:spPr>
      </p:pic>
      <p:pic>
        <p:nvPicPr>
          <p:cNvPr id="227338" name="Picture 10" descr="4stack"/>
          <p:cNvPicPr>
            <a:picLocks noChangeAspect="1" noChangeArrowheads="1"/>
          </p:cNvPicPr>
          <p:nvPr/>
        </p:nvPicPr>
        <p:blipFill>
          <a:blip r:embed="rId4" cstate="print"/>
          <a:srcRect/>
          <a:stretch>
            <a:fillRect/>
          </a:stretch>
        </p:blipFill>
        <p:spPr bwMode="gray">
          <a:xfrm>
            <a:off x="774700" y="1527175"/>
            <a:ext cx="330200" cy="252413"/>
          </a:xfrm>
          <a:prstGeom prst="rect">
            <a:avLst/>
          </a:prstGeom>
          <a:noFill/>
        </p:spPr>
      </p:pic>
      <p:pic>
        <p:nvPicPr>
          <p:cNvPr id="227339" name="Picture 11" descr="4stack"/>
          <p:cNvPicPr>
            <a:picLocks noChangeAspect="1" noChangeArrowheads="1"/>
          </p:cNvPicPr>
          <p:nvPr/>
        </p:nvPicPr>
        <p:blipFill>
          <a:blip r:embed="rId4" cstate="print"/>
          <a:srcRect/>
          <a:stretch>
            <a:fillRect/>
          </a:stretch>
        </p:blipFill>
        <p:spPr bwMode="gray">
          <a:xfrm>
            <a:off x="774700" y="1868488"/>
            <a:ext cx="330200" cy="252412"/>
          </a:xfrm>
          <a:prstGeom prst="rect">
            <a:avLst/>
          </a:prstGeom>
          <a:noFill/>
        </p:spPr>
      </p:pic>
      <p:pic>
        <p:nvPicPr>
          <p:cNvPr id="227340" name="Picture 12" descr="4stack"/>
          <p:cNvPicPr>
            <a:picLocks noChangeAspect="1" noChangeArrowheads="1"/>
          </p:cNvPicPr>
          <p:nvPr/>
        </p:nvPicPr>
        <p:blipFill>
          <a:blip r:embed="rId4" cstate="print"/>
          <a:srcRect/>
          <a:stretch>
            <a:fillRect/>
          </a:stretch>
        </p:blipFill>
        <p:spPr bwMode="gray">
          <a:xfrm>
            <a:off x="1092200" y="1527175"/>
            <a:ext cx="330200" cy="252413"/>
          </a:xfrm>
          <a:prstGeom prst="rect">
            <a:avLst/>
          </a:prstGeom>
          <a:noFill/>
        </p:spPr>
      </p:pic>
      <p:pic>
        <p:nvPicPr>
          <p:cNvPr id="227341" name="Picture 13" descr="4stack"/>
          <p:cNvPicPr>
            <a:picLocks noChangeAspect="1" noChangeArrowheads="1"/>
          </p:cNvPicPr>
          <p:nvPr/>
        </p:nvPicPr>
        <p:blipFill>
          <a:blip r:embed="rId4" cstate="print"/>
          <a:srcRect/>
          <a:stretch>
            <a:fillRect/>
          </a:stretch>
        </p:blipFill>
        <p:spPr bwMode="gray">
          <a:xfrm>
            <a:off x="1092200" y="1868488"/>
            <a:ext cx="330200" cy="252412"/>
          </a:xfrm>
          <a:prstGeom prst="rect">
            <a:avLst/>
          </a:prstGeom>
          <a:noFill/>
        </p:spPr>
      </p:pic>
      <p:pic>
        <p:nvPicPr>
          <p:cNvPr id="227342" name="Picture 14" descr="4stack"/>
          <p:cNvPicPr>
            <a:picLocks noChangeAspect="1" noChangeArrowheads="1"/>
          </p:cNvPicPr>
          <p:nvPr/>
        </p:nvPicPr>
        <p:blipFill>
          <a:blip r:embed="rId4" cstate="print"/>
          <a:srcRect/>
          <a:stretch>
            <a:fillRect/>
          </a:stretch>
        </p:blipFill>
        <p:spPr bwMode="gray">
          <a:xfrm>
            <a:off x="1409700" y="1527175"/>
            <a:ext cx="330200" cy="252413"/>
          </a:xfrm>
          <a:prstGeom prst="rect">
            <a:avLst/>
          </a:prstGeom>
          <a:noFill/>
        </p:spPr>
      </p:pic>
      <p:pic>
        <p:nvPicPr>
          <p:cNvPr id="227343" name="Picture 15" descr="4stack"/>
          <p:cNvPicPr>
            <a:picLocks noChangeAspect="1" noChangeArrowheads="1"/>
          </p:cNvPicPr>
          <p:nvPr/>
        </p:nvPicPr>
        <p:blipFill>
          <a:blip r:embed="rId4" cstate="print"/>
          <a:srcRect/>
          <a:stretch>
            <a:fillRect/>
          </a:stretch>
        </p:blipFill>
        <p:spPr bwMode="gray">
          <a:xfrm>
            <a:off x="1409700" y="1868488"/>
            <a:ext cx="330200" cy="252412"/>
          </a:xfrm>
          <a:prstGeom prst="rect">
            <a:avLst/>
          </a:prstGeom>
          <a:noFill/>
        </p:spPr>
      </p:pic>
      <p:pic>
        <p:nvPicPr>
          <p:cNvPr id="227344" name="Picture 16" descr="4stack"/>
          <p:cNvPicPr>
            <a:picLocks noChangeAspect="1" noChangeArrowheads="1"/>
          </p:cNvPicPr>
          <p:nvPr/>
        </p:nvPicPr>
        <p:blipFill>
          <a:blip r:embed="rId4" cstate="print"/>
          <a:srcRect/>
          <a:stretch>
            <a:fillRect/>
          </a:stretch>
        </p:blipFill>
        <p:spPr bwMode="gray">
          <a:xfrm>
            <a:off x="1727200" y="1527175"/>
            <a:ext cx="330200" cy="252413"/>
          </a:xfrm>
          <a:prstGeom prst="rect">
            <a:avLst/>
          </a:prstGeom>
          <a:noFill/>
        </p:spPr>
      </p:pic>
      <p:pic>
        <p:nvPicPr>
          <p:cNvPr id="227345" name="Picture 17" descr="4stack"/>
          <p:cNvPicPr>
            <a:picLocks noChangeAspect="1" noChangeArrowheads="1"/>
          </p:cNvPicPr>
          <p:nvPr/>
        </p:nvPicPr>
        <p:blipFill>
          <a:blip r:embed="rId4" cstate="print"/>
          <a:srcRect/>
          <a:stretch>
            <a:fillRect/>
          </a:stretch>
        </p:blipFill>
        <p:spPr bwMode="gray">
          <a:xfrm>
            <a:off x="1727200" y="1868488"/>
            <a:ext cx="330200" cy="252412"/>
          </a:xfrm>
          <a:prstGeom prst="rect">
            <a:avLst/>
          </a:prstGeom>
          <a:noFill/>
        </p:spPr>
      </p:pic>
      <p:pic>
        <p:nvPicPr>
          <p:cNvPr id="227346" name="Picture 18" descr="4stack"/>
          <p:cNvPicPr>
            <a:picLocks noChangeAspect="1" noChangeArrowheads="1"/>
          </p:cNvPicPr>
          <p:nvPr/>
        </p:nvPicPr>
        <p:blipFill>
          <a:blip r:embed="rId4" cstate="print"/>
          <a:srcRect/>
          <a:stretch>
            <a:fillRect/>
          </a:stretch>
        </p:blipFill>
        <p:spPr bwMode="gray">
          <a:xfrm>
            <a:off x="2044700" y="1527175"/>
            <a:ext cx="330200" cy="252413"/>
          </a:xfrm>
          <a:prstGeom prst="rect">
            <a:avLst/>
          </a:prstGeom>
          <a:noFill/>
        </p:spPr>
      </p:pic>
      <p:pic>
        <p:nvPicPr>
          <p:cNvPr id="227347" name="Picture 19" descr="4stack"/>
          <p:cNvPicPr>
            <a:picLocks noChangeAspect="1" noChangeArrowheads="1"/>
          </p:cNvPicPr>
          <p:nvPr/>
        </p:nvPicPr>
        <p:blipFill>
          <a:blip r:embed="rId4" cstate="print"/>
          <a:srcRect/>
          <a:stretch>
            <a:fillRect/>
          </a:stretch>
        </p:blipFill>
        <p:spPr bwMode="gray">
          <a:xfrm>
            <a:off x="2044700" y="1868488"/>
            <a:ext cx="330200" cy="252412"/>
          </a:xfrm>
          <a:prstGeom prst="rect">
            <a:avLst/>
          </a:prstGeom>
          <a:noFill/>
        </p:spPr>
      </p:pic>
      <p:pic>
        <p:nvPicPr>
          <p:cNvPr id="227348" name="Picture 20" descr="4stack"/>
          <p:cNvPicPr>
            <a:picLocks noChangeAspect="1" noChangeArrowheads="1"/>
          </p:cNvPicPr>
          <p:nvPr/>
        </p:nvPicPr>
        <p:blipFill>
          <a:blip r:embed="rId4" cstate="print"/>
          <a:srcRect/>
          <a:stretch>
            <a:fillRect/>
          </a:stretch>
        </p:blipFill>
        <p:spPr bwMode="gray">
          <a:xfrm>
            <a:off x="2362200" y="1527175"/>
            <a:ext cx="330200" cy="252413"/>
          </a:xfrm>
          <a:prstGeom prst="rect">
            <a:avLst/>
          </a:prstGeom>
          <a:noFill/>
        </p:spPr>
      </p:pic>
      <p:pic>
        <p:nvPicPr>
          <p:cNvPr id="227349" name="Picture 21" descr="4stack"/>
          <p:cNvPicPr>
            <a:picLocks noChangeAspect="1" noChangeArrowheads="1"/>
          </p:cNvPicPr>
          <p:nvPr/>
        </p:nvPicPr>
        <p:blipFill>
          <a:blip r:embed="rId4" cstate="print"/>
          <a:srcRect/>
          <a:stretch>
            <a:fillRect/>
          </a:stretch>
        </p:blipFill>
        <p:spPr bwMode="gray">
          <a:xfrm>
            <a:off x="2362200" y="1868488"/>
            <a:ext cx="330200" cy="252412"/>
          </a:xfrm>
          <a:prstGeom prst="rect">
            <a:avLst/>
          </a:prstGeom>
          <a:noFill/>
        </p:spPr>
      </p:pic>
      <p:pic>
        <p:nvPicPr>
          <p:cNvPr id="227350" name="Picture 22" descr="4stack"/>
          <p:cNvPicPr>
            <a:picLocks noChangeAspect="1" noChangeArrowheads="1"/>
          </p:cNvPicPr>
          <p:nvPr/>
        </p:nvPicPr>
        <p:blipFill>
          <a:blip r:embed="rId4" cstate="print"/>
          <a:srcRect/>
          <a:stretch>
            <a:fillRect/>
          </a:stretch>
        </p:blipFill>
        <p:spPr bwMode="gray">
          <a:xfrm>
            <a:off x="2679700" y="1527175"/>
            <a:ext cx="330200" cy="252413"/>
          </a:xfrm>
          <a:prstGeom prst="rect">
            <a:avLst/>
          </a:prstGeom>
          <a:noFill/>
        </p:spPr>
      </p:pic>
      <p:pic>
        <p:nvPicPr>
          <p:cNvPr id="227351" name="Picture 23" descr="4stack"/>
          <p:cNvPicPr>
            <a:picLocks noChangeAspect="1" noChangeArrowheads="1"/>
          </p:cNvPicPr>
          <p:nvPr/>
        </p:nvPicPr>
        <p:blipFill>
          <a:blip r:embed="rId4" cstate="print"/>
          <a:srcRect/>
          <a:stretch>
            <a:fillRect/>
          </a:stretch>
        </p:blipFill>
        <p:spPr bwMode="gray">
          <a:xfrm>
            <a:off x="2679700" y="1868488"/>
            <a:ext cx="330200" cy="252412"/>
          </a:xfrm>
          <a:prstGeom prst="rect">
            <a:avLst/>
          </a:prstGeom>
          <a:noFill/>
        </p:spPr>
      </p:pic>
      <p:sp>
        <p:nvSpPr>
          <p:cNvPr id="227352" name="Freeform 24"/>
          <p:cNvSpPr>
            <a:spLocks/>
          </p:cNvSpPr>
          <p:nvPr/>
        </p:nvSpPr>
        <p:spPr bwMode="gray">
          <a:xfrm flipV="1">
            <a:off x="447675" y="3567113"/>
            <a:ext cx="2439988" cy="1914525"/>
          </a:xfrm>
          <a:custGeom>
            <a:avLst/>
            <a:gdLst/>
            <a:ahLst/>
            <a:cxnLst>
              <a:cxn ang="0">
                <a:pos x="1988" y="0"/>
              </a:cxn>
              <a:cxn ang="0">
                <a:pos x="1374" y="405"/>
              </a:cxn>
              <a:cxn ang="0">
                <a:pos x="576" y="403"/>
              </a:cxn>
              <a:cxn ang="0">
                <a:pos x="0" y="3"/>
              </a:cxn>
              <a:cxn ang="0">
                <a:pos x="1988" y="0"/>
              </a:cxn>
            </a:cxnLst>
            <a:rect l="0" t="0" r="r" b="b"/>
            <a:pathLst>
              <a:path w="1988" h="405">
                <a:moveTo>
                  <a:pt x="1988" y="0"/>
                </a:moveTo>
                <a:lnTo>
                  <a:pt x="1374" y="405"/>
                </a:lnTo>
                <a:lnTo>
                  <a:pt x="576" y="403"/>
                </a:lnTo>
                <a:lnTo>
                  <a:pt x="0" y="3"/>
                </a:lnTo>
                <a:lnTo>
                  <a:pt x="1988" y="0"/>
                </a:lnTo>
                <a:close/>
              </a:path>
            </a:pathLst>
          </a:custGeom>
          <a:gradFill rotWithShape="0">
            <a:gsLst>
              <a:gs pos="0">
                <a:srgbClr val="F1C200"/>
              </a:gs>
              <a:gs pos="100000">
                <a:srgbClr val="F1C200">
                  <a:gamma/>
                  <a:shade val="46275"/>
                  <a:invGamma/>
                </a:srgbClr>
              </a:gs>
            </a:gsLst>
            <a:lin ang="5400000" scaled="1"/>
          </a:gradFill>
          <a:ln w="28575" cap="flat" cmpd="sng">
            <a:noFill/>
            <a:prstDash val="solid"/>
            <a:round/>
            <a:headEnd type="none" w="med" len="med"/>
            <a:tailEnd type="none" w="med" len="med"/>
          </a:ln>
          <a:effectLst/>
        </p:spPr>
        <p:txBody>
          <a:bodyPr wrap="none" anchor="ctr"/>
          <a:lstStyle/>
          <a:p>
            <a:endParaRPr lang="en-US"/>
          </a:p>
        </p:txBody>
      </p:sp>
      <p:sp>
        <p:nvSpPr>
          <p:cNvPr id="227353" name="Text Box 25"/>
          <p:cNvSpPr txBox="1">
            <a:spLocks noChangeArrowheads="1"/>
          </p:cNvSpPr>
          <p:nvPr/>
        </p:nvSpPr>
        <p:spPr bwMode="auto">
          <a:xfrm>
            <a:off x="528638" y="2163763"/>
            <a:ext cx="2349500" cy="457200"/>
          </a:xfrm>
          <a:prstGeom prst="rect">
            <a:avLst/>
          </a:prstGeom>
          <a:noFill/>
          <a:ln w="9525">
            <a:noFill/>
            <a:miter lim="800000"/>
            <a:headEnd/>
            <a:tailEnd/>
          </a:ln>
          <a:effectLst/>
        </p:spPr>
        <p:txBody>
          <a:bodyPr>
            <a:spAutoFit/>
          </a:bodyPr>
          <a:lstStyle/>
          <a:p>
            <a:pPr algn="ctr"/>
            <a:r>
              <a:rPr lang="en-US" sz="1200">
                <a:solidFill>
                  <a:schemeClr val="bg1"/>
                </a:solidFill>
              </a:rPr>
              <a:t>Windows and </a:t>
            </a:r>
            <a:br>
              <a:rPr lang="en-US" sz="1200">
                <a:solidFill>
                  <a:schemeClr val="bg1"/>
                </a:solidFill>
              </a:rPr>
            </a:br>
            <a:r>
              <a:rPr lang="en-US" sz="1200">
                <a:solidFill>
                  <a:schemeClr val="bg1"/>
                </a:solidFill>
              </a:rPr>
              <a:t>UNIX Hosts</a:t>
            </a:r>
            <a:endParaRPr lang="en-US" sz="1400">
              <a:solidFill>
                <a:schemeClr val="tx1"/>
              </a:solidFill>
            </a:endParaRPr>
          </a:p>
        </p:txBody>
      </p:sp>
      <p:sp>
        <p:nvSpPr>
          <p:cNvPr id="227354" name="Text Box 26"/>
          <p:cNvSpPr txBox="1">
            <a:spLocks noChangeArrowheads="1"/>
          </p:cNvSpPr>
          <p:nvPr/>
        </p:nvSpPr>
        <p:spPr bwMode="auto">
          <a:xfrm>
            <a:off x="3100388" y="2271713"/>
            <a:ext cx="1004887" cy="457200"/>
          </a:xfrm>
          <a:prstGeom prst="rect">
            <a:avLst/>
          </a:prstGeom>
          <a:noFill/>
          <a:ln w="9525">
            <a:noFill/>
            <a:miter lim="800000"/>
            <a:headEnd/>
            <a:tailEnd/>
          </a:ln>
          <a:effectLst/>
        </p:spPr>
        <p:txBody>
          <a:bodyPr>
            <a:spAutoFit/>
          </a:bodyPr>
          <a:lstStyle/>
          <a:p>
            <a:pPr algn="ctr"/>
            <a:r>
              <a:rPr lang="en-US" sz="1200">
                <a:solidFill>
                  <a:schemeClr val="bg1"/>
                </a:solidFill>
              </a:rPr>
              <a:t>UNIX </a:t>
            </a:r>
          </a:p>
          <a:p>
            <a:pPr algn="ctr"/>
            <a:r>
              <a:rPr lang="en-US" sz="1200">
                <a:solidFill>
                  <a:schemeClr val="bg1"/>
                </a:solidFill>
              </a:rPr>
              <a:t>Hosts</a:t>
            </a:r>
            <a:endParaRPr lang="en-US" sz="1400">
              <a:solidFill>
                <a:schemeClr val="tx1"/>
              </a:solidFill>
            </a:endParaRPr>
          </a:p>
        </p:txBody>
      </p:sp>
      <p:sp>
        <p:nvSpPr>
          <p:cNvPr id="227355" name="Text Box 27"/>
          <p:cNvSpPr txBox="1">
            <a:spLocks noChangeArrowheads="1"/>
          </p:cNvSpPr>
          <p:nvPr/>
        </p:nvSpPr>
        <p:spPr bwMode="auto">
          <a:xfrm>
            <a:off x="3038475" y="4489450"/>
            <a:ext cx="1090613" cy="457200"/>
          </a:xfrm>
          <a:prstGeom prst="rect">
            <a:avLst/>
          </a:prstGeom>
          <a:noFill/>
          <a:ln w="9525">
            <a:noFill/>
            <a:miter lim="800000"/>
            <a:headEnd/>
            <a:tailEnd/>
          </a:ln>
          <a:effectLst/>
        </p:spPr>
        <p:txBody>
          <a:bodyPr>
            <a:spAutoFit/>
          </a:bodyPr>
          <a:lstStyle/>
          <a:p>
            <a:pPr algn="ctr"/>
            <a:r>
              <a:rPr lang="en-US" sz="1200">
                <a:solidFill>
                  <a:schemeClr val="bg1"/>
                </a:solidFill>
              </a:rPr>
              <a:t>FC </a:t>
            </a:r>
          </a:p>
          <a:p>
            <a:pPr algn="ctr"/>
            <a:r>
              <a:rPr lang="en-US" sz="1200">
                <a:solidFill>
                  <a:schemeClr val="bg1"/>
                </a:solidFill>
              </a:rPr>
              <a:t>SAN</a:t>
            </a:r>
            <a:endParaRPr lang="en-US" sz="1400">
              <a:solidFill>
                <a:schemeClr val="tx1"/>
              </a:solidFill>
            </a:endParaRPr>
          </a:p>
        </p:txBody>
      </p:sp>
      <p:sp>
        <p:nvSpPr>
          <p:cNvPr id="227356" name="Text Box 28"/>
          <p:cNvSpPr txBox="1">
            <a:spLocks noChangeArrowheads="1"/>
          </p:cNvSpPr>
          <p:nvPr/>
        </p:nvSpPr>
        <p:spPr bwMode="auto">
          <a:xfrm>
            <a:off x="1017588" y="4840288"/>
            <a:ext cx="1090612" cy="274637"/>
          </a:xfrm>
          <a:prstGeom prst="rect">
            <a:avLst/>
          </a:prstGeom>
          <a:noFill/>
          <a:ln w="9525">
            <a:noFill/>
            <a:miter lim="800000"/>
            <a:headEnd/>
            <a:tailEnd/>
          </a:ln>
          <a:effectLst/>
        </p:spPr>
        <p:txBody>
          <a:bodyPr>
            <a:spAutoFit/>
          </a:bodyPr>
          <a:lstStyle/>
          <a:p>
            <a:pPr algn="ctr"/>
            <a:r>
              <a:rPr lang="en-US" sz="1200">
                <a:solidFill>
                  <a:schemeClr val="bg1"/>
                </a:solidFill>
              </a:rPr>
              <a:t>FC SAN</a:t>
            </a:r>
            <a:endParaRPr lang="en-US" sz="1400">
              <a:solidFill>
                <a:schemeClr val="tx1"/>
              </a:solidFill>
            </a:endParaRPr>
          </a:p>
        </p:txBody>
      </p:sp>
      <p:grpSp>
        <p:nvGrpSpPr>
          <p:cNvPr id="2" name="Group 29"/>
          <p:cNvGrpSpPr>
            <a:grpSpLocks/>
          </p:cNvGrpSpPr>
          <p:nvPr/>
        </p:nvGrpSpPr>
        <p:grpSpPr bwMode="auto">
          <a:xfrm>
            <a:off x="2906713" y="2778125"/>
            <a:ext cx="1406525" cy="676275"/>
            <a:chOff x="1929" y="1602"/>
            <a:chExt cx="886" cy="426"/>
          </a:xfrm>
        </p:grpSpPr>
        <p:pic>
          <p:nvPicPr>
            <p:cNvPr id="227358" name="Picture 30" descr="cloud"/>
            <p:cNvPicPr>
              <a:picLocks noChangeAspect="1" noChangeArrowheads="1"/>
            </p:cNvPicPr>
            <p:nvPr/>
          </p:nvPicPr>
          <p:blipFill>
            <a:blip r:embed="rId5" cstate="print"/>
            <a:srcRect/>
            <a:stretch>
              <a:fillRect/>
            </a:stretch>
          </p:blipFill>
          <p:spPr bwMode="auto">
            <a:xfrm>
              <a:off x="1929" y="1602"/>
              <a:ext cx="886" cy="426"/>
            </a:xfrm>
            <a:prstGeom prst="rect">
              <a:avLst/>
            </a:prstGeom>
            <a:noFill/>
          </p:spPr>
        </p:pic>
        <p:pic>
          <p:nvPicPr>
            <p:cNvPr id="227359" name="Picture 31" descr="ethernet_switch"/>
            <p:cNvPicPr>
              <a:picLocks noChangeAspect="1" noChangeArrowheads="1"/>
            </p:cNvPicPr>
            <p:nvPr/>
          </p:nvPicPr>
          <p:blipFill>
            <a:blip r:embed="rId6" cstate="print"/>
            <a:srcRect/>
            <a:stretch>
              <a:fillRect/>
            </a:stretch>
          </p:blipFill>
          <p:spPr bwMode="gray">
            <a:xfrm>
              <a:off x="2299" y="1740"/>
              <a:ext cx="154" cy="155"/>
            </a:xfrm>
            <a:prstGeom prst="rect">
              <a:avLst/>
            </a:prstGeom>
            <a:noFill/>
            <a:ln w="19050">
              <a:solidFill>
                <a:srgbClr val="777777"/>
              </a:solidFill>
              <a:miter lim="800000"/>
              <a:headEnd/>
              <a:tailEnd/>
            </a:ln>
          </p:spPr>
        </p:pic>
      </p:grpSp>
      <p:sp>
        <p:nvSpPr>
          <p:cNvPr id="227360" name="Text Box 32"/>
          <p:cNvSpPr txBox="1">
            <a:spLocks noChangeArrowheads="1"/>
          </p:cNvSpPr>
          <p:nvPr/>
        </p:nvSpPr>
        <p:spPr bwMode="auto">
          <a:xfrm>
            <a:off x="463550" y="3859213"/>
            <a:ext cx="2349500" cy="457200"/>
          </a:xfrm>
          <a:prstGeom prst="rect">
            <a:avLst/>
          </a:prstGeom>
          <a:noFill/>
          <a:ln w="9525">
            <a:noFill/>
            <a:miter lim="800000"/>
            <a:headEnd/>
            <a:tailEnd/>
          </a:ln>
          <a:effectLst/>
        </p:spPr>
        <p:txBody>
          <a:bodyPr>
            <a:spAutoFit/>
          </a:bodyPr>
          <a:lstStyle/>
          <a:p>
            <a:pPr algn="ctr"/>
            <a:r>
              <a:rPr lang="en-US" sz="1200">
                <a:solidFill>
                  <a:schemeClr val="bg1"/>
                </a:solidFill>
              </a:rPr>
              <a:t>gFiler SAN </a:t>
            </a:r>
          </a:p>
          <a:p>
            <a:pPr algn="ctr"/>
            <a:r>
              <a:rPr lang="en-US" sz="1200">
                <a:solidFill>
                  <a:schemeClr val="bg1"/>
                </a:solidFill>
              </a:rPr>
              <a:t>Virtualization</a:t>
            </a:r>
            <a:endParaRPr lang="en-US" sz="1400">
              <a:solidFill>
                <a:schemeClr val="tx1"/>
              </a:solidFill>
            </a:endParaRPr>
          </a:p>
        </p:txBody>
      </p:sp>
      <p:graphicFrame>
        <p:nvGraphicFramePr>
          <p:cNvPr id="227361" name="Object 33"/>
          <p:cNvGraphicFramePr>
            <a:graphicFrameLocks noChangeAspect="1"/>
          </p:cNvGraphicFramePr>
          <p:nvPr/>
        </p:nvGraphicFramePr>
        <p:xfrm>
          <a:off x="3419475" y="1487488"/>
          <a:ext cx="369888" cy="415925"/>
        </p:xfrm>
        <a:graphic>
          <a:graphicData uri="http://schemas.openxmlformats.org/presentationml/2006/ole">
            <p:oleObj spid="_x0000_s5122" name="Photo Editor Photo" r:id="rId7" imgW="1295238" imgH="1457143" progId="">
              <p:embed/>
            </p:oleObj>
          </a:graphicData>
        </a:graphic>
      </p:graphicFrame>
      <p:graphicFrame>
        <p:nvGraphicFramePr>
          <p:cNvPr id="227362" name="Object 34"/>
          <p:cNvGraphicFramePr>
            <a:graphicFrameLocks noChangeAspect="1"/>
          </p:cNvGraphicFramePr>
          <p:nvPr/>
        </p:nvGraphicFramePr>
        <p:xfrm>
          <a:off x="3103563" y="1722438"/>
          <a:ext cx="427037" cy="479425"/>
        </p:xfrm>
        <a:graphic>
          <a:graphicData uri="http://schemas.openxmlformats.org/presentationml/2006/ole">
            <p:oleObj spid="_x0000_s5123" name="Photo Editor Photo" r:id="rId8" imgW="1295238" imgH="1457143" progId="">
              <p:embed/>
            </p:oleObj>
          </a:graphicData>
        </a:graphic>
      </p:graphicFrame>
      <p:graphicFrame>
        <p:nvGraphicFramePr>
          <p:cNvPr id="227363" name="Object 35"/>
          <p:cNvGraphicFramePr>
            <a:graphicFrameLocks noChangeAspect="1"/>
          </p:cNvGraphicFramePr>
          <p:nvPr/>
        </p:nvGraphicFramePr>
        <p:xfrm>
          <a:off x="3733800" y="1724025"/>
          <a:ext cx="415925" cy="468313"/>
        </p:xfrm>
        <a:graphic>
          <a:graphicData uri="http://schemas.openxmlformats.org/presentationml/2006/ole">
            <p:oleObj spid="_x0000_s5124" name="Photo Editor Photo" r:id="rId9" imgW="1295238" imgH="1457143" progId="">
              <p:embed/>
            </p:oleObj>
          </a:graphicData>
        </a:graphic>
      </p:graphicFrame>
      <p:pic>
        <p:nvPicPr>
          <p:cNvPr id="227364" name="Picture 36" descr="Storage Picture"/>
          <p:cNvPicPr>
            <a:picLocks noChangeAspect="1" noChangeArrowheads="1"/>
          </p:cNvPicPr>
          <p:nvPr/>
        </p:nvPicPr>
        <p:blipFill>
          <a:blip r:embed="rId10" cstate="print"/>
          <a:srcRect/>
          <a:stretch>
            <a:fillRect/>
          </a:stretch>
        </p:blipFill>
        <p:spPr bwMode="auto">
          <a:xfrm>
            <a:off x="309563" y="5110163"/>
            <a:ext cx="601662" cy="1157287"/>
          </a:xfrm>
          <a:prstGeom prst="rect">
            <a:avLst/>
          </a:prstGeom>
          <a:noFill/>
          <a:ln w="9525">
            <a:noFill/>
            <a:miter lim="800000"/>
            <a:headEnd/>
            <a:tailEnd/>
          </a:ln>
        </p:spPr>
      </p:pic>
      <p:pic>
        <p:nvPicPr>
          <p:cNvPr id="227365" name="Picture 37" descr="Storage Picture"/>
          <p:cNvPicPr>
            <a:picLocks noChangeAspect="1" noChangeArrowheads="1"/>
          </p:cNvPicPr>
          <p:nvPr/>
        </p:nvPicPr>
        <p:blipFill>
          <a:blip r:embed="rId10" cstate="print"/>
          <a:srcRect/>
          <a:stretch>
            <a:fillRect/>
          </a:stretch>
        </p:blipFill>
        <p:spPr bwMode="auto">
          <a:xfrm>
            <a:off x="1276350" y="5110163"/>
            <a:ext cx="601663" cy="1157287"/>
          </a:xfrm>
          <a:prstGeom prst="rect">
            <a:avLst/>
          </a:prstGeom>
          <a:noFill/>
          <a:ln w="9525">
            <a:noFill/>
            <a:miter lim="800000"/>
            <a:headEnd/>
            <a:tailEnd/>
          </a:ln>
        </p:spPr>
      </p:pic>
      <p:pic>
        <p:nvPicPr>
          <p:cNvPr id="227366" name="Picture 38" descr="Storage Picture"/>
          <p:cNvPicPr>
            <a:picLocks noChangeAspect="1" noChangeArrowheads="1"/>
          </p:cNvPicPr>
          <p:nvPr/>
        </p:nvPicPr>
        <p:blipFill>
          <a:blip r:embed="rId10" cstate="print"/>
          <a:srcRect/>
          <a:stretch>
            <a:fillRect/>
          </a:stretch>
        </p:blipFill>
        <p:spPr bwMode="auto">
          <a:xfrm>
            <a:off x="2349500" y="5110163"/>
            <a:ext cx="601663" cy="1157287"/>
          </a:xfrm>
          <a:prstGeom prst="rect">
            <a:avLst/>
          </a:prstGeom>
          <a:noFill/>
          <a:ln w="9525">
            <a:noFill/>
            <a:miter lim="800000"/>
            <a:headEnd/>
            <a:tailEnd/>
          </a:ln>
        </p:spPr>
      </p:pic>
      <p:grpSp>
        <p:nvGrpSpPr>
          <p:cNvPr id="3" name="Group 39"/>
          <p:cNvGrpSpPr>
            <a:grpSpLocks/>
          </p:cNvGrpSpPr>
          <p:nvPr/>
        </p:nvGrpSpPr>
        <p:grpSpPr bwMode="auto">
          <a:xfrm>
            <a:off x="893763" y="4251325"/>
            <a:ext cx="1406525" cy="676275"/>
            <a:chOff x="1929" y="1602"/>
            <a:chExt cx="886" cy="426"/>
          </a:xfrm>
        </p:grpSpPr>
        <p:pic>
          <p:nvPicPr>
            <p:cNvPr id="227368" name="Picture 40" descr="cloud"/>
            <p:cNvPicPr>
              <a:picLocks noChangeAspect="1" noChangeArrowheads="1"/>
            </p:cNvPicPr>
            <p:nvPr/>
          </p:nvPicPr>
          <p:blipFill>
            <a:blip r:embed="rId5" cstate="print"/>
            <a:srcRect/>
            <a:stretch>
              <a:fillRect/>
            </a:stretch>
          </p:blipFill>
          <p:spPr bwMode="auto">
            <a:xfrm>
              <a:off x="1929" y="1602"/>
              <a:ext cx="886" cy="426"/>
            </a:xfrm>
            <a:prstGeom prst="rect">
              <a:avLst/>
            </a:prstGeom>
            <a:noFill/>
          </p:spPr>
        </p:pic>
        <p:pic>
          <p:nvPicPr>
            <p:cNvPr id="227369" name="Picture 41" descr="ethernet_switch"/>
            <p:cNvPicPr>
              <a:picLocks noChangeAspect="1" noChangeArrowheads="1"/>
            </p:cNvPicPr>
            <p:nvPr/>
          </p:nvPicPr>
          <p:blipFill>
            <a:blip r:embed="rId6" cstate="print"/>
            <a:srcRect/>
            <a:stretch>
              <a:fillRect/>
            </a:stretch>
          </p:blipFill>
          <p:spPr bwMode="gray">
            <a:xfrm>
              <a:off x="2299" y="1740"/>
              <a:ext cx="154" cy="155"/>
            </a:xfrm>
            <a:prstGeom prst="rect">
              <a:avLst/>
            </a:prstGeom>
            <a:noFill/>
            <a:ln w="19050">
              <a:solidFill>
                <a:srgbClr val="777777"/>
              </a:solidFill>
              <a:miter lim="800000"/>
              <a:headEnd/>
              <a:tailEnd/>
            </a:ln>
          </p:spPr>
        </p:pic>
      </p:grpSp>
      <p:grpSp>
        <p:nvGrpSpPr>
          <p:cNvPr id="4" name="Group 42"/>
          <p:cNvGrpSpPr>
            <a:grpSpLocks/>
          </p:cNvGrpSpPr>
          <p:nvPr/>
        </p:nvGrpSpPr>
        <p:grpSpPr bwMode="auto">
          <a:xfrm>
            <a:off x="985838" y="2566988"/>
            <a:ext cx="1406525" cy="676275"/>
            <a:chOff x="1929" y="1602"/>
            <a:chExt cx="886" cy="426"/>
          </a:xfrm>
        </p:grpSpPr>
        <p:pic>
          <p:nvPicPr>
            <p:cNvPr id="227371" name="Picture 43" descr="cloud"/>
            <p:cNvPicPr>
              <a:picLocks noChangeAspect="1" noChangeArrowheads="1"/>
            </p:cNvPicPr>
            <p:nvPr/>
          </p:nvPicPr>
          <p:blipFill>
            <a:blip r:embed="rId5" cstate="print"/>
            <a:srcRect/>
            <a:stretch>
              <a:fillRect/>
            </a:stretch>
          </p:blipFill>
          <p:spPr bwMode="auto">
            <a:xfrm>
              <a:off x="1929" y="1602"/>
              <a:ext cx="886" cy="426"/>
            </a:xfrm>
            <a:prstGeom prst="rect">
              <a:avLst/>
            </a:prstGeom>
            <a:noFill/>
          </p:spPr>
        </p:pic>
        <p:pic>
          <p:nvPicPr>
            <p:cNvPr id="227372" name="Picture 44" descr="ethernet_switch"/>
            <p:cNvPicPr>
              <a:picLocks noChangeAspect="1" noChangeArrowheads="1"/>
            </p:cNvPicPr>
            <p:nvPr/>
          </p:nvPicPr>
          <p:blipFill>
            <a:blip r:embed="rId6" cstate="print"/>
            <a:srcRect/>
            <a:stretch>
              <a:fillRect/>
            </a:stretch>
          </p:blipFill>
          <p:spPr bwMode="gray">
            <a:xfrm>
              <a:off x="2299" y="1740"/>
              <a:ext cx="154" cy="155"/>
            </a:xfrm>
            <a:prstGeom prst="rect">
              <a:avLst/>
            </a:prstGeom>
            <a:noFill/>
            <a:ln w="19050">
              <a:solidFill>
                <a:srgbClr val="777777"/>
              </a:solidFill>
              <a:miter lim="800000"/>
              <a:headEnd/>
              <a:tailEnd/>
            </a:ln>
          </p:spPr>
        </p:pic>
      </p:grpSp>
      <p:pic>
        <p:nvPicPr>
          <p:cNvPr id="227373" name="Picture 45" descr="Storage Picture"/>
          <p:cNvPicPr>
            <a:picLocks noChangeAspect="1" noChangeArrowheads="1"/>
          </p:cNvPicPr>
          <p:nvPr/>
        </p:nvPicPr>
        <p:blipFill>
          <a:blip r:embed="rId10" cstate="print"/>
          <a:srcRect/>
          <a:stretch>
            <a:fillRect/>
          </a:stretch>
        </p:blipFill>
        <p:spPr bwMode="auto">
          <a:xfrm>
            <a:off x="3305175" y="5110163"/>
            <a:ext cx="601663" cy="1157287"/>
          </a:xfrm>
          <a:prstGeom prst="rect">
            <a:avLst/>
          </a:prstGeom>
          <a:noFill/>
          <a:ln w="9525">
            <a:noFill/>
            <a:miter lim="800000"/>
            <a:headEnd/>
            <a:tailEnd/>
          </a:ln>
        </p:spPr>
      </p:pic>
      <p:sp>
        <p:nvSpPr>
          <p:cNvPr id="227374" name="Rectangle 46"/>
          <p:cNvSpPr>
            <a:spLocks noChangeArrowheads="1"/>
          </p:cNvSpPr>
          <p:nvPr/>
        </p:nvSpPr>
        <p:spPr bwMode="auto">
          <a:xfrm>
            <a:off x="200025" y="1358900"/>
            <a:ext cx="4252913" cy="5208588"/>
          </a:xfrm>
          <a:prstGeom prst="rect">
            <a:avLst/>
          </a:prstGeom>
          <a:noFill/>
          <a:ln w="19050">
            <a:solidFill>
              <a:srgbClr val="E3B600"/>
            </a:solidFill>
            <a:prstDash val="dash"/>
            <a:miter lim="800000"/>
            <a:headEnd/>
            <a:tailEnd/>
          </a:ln>
          <a:effectLst/>
        </p:spPr>
        <p:txBody>
          <a:bodyPr wrap="none" anchor="ctr"/>
          <a:lstStyle/>
          <a:p>
            <a:endParaRPr lang="en-US"/>
          </a:p>
        </p:txBody>
      </p:sp>
      <p:pic>
        <p:nvPicPr>
          <p:cNvPr id="227375" name="Picture 47" descr="gfiler"/>
          <p:cNvPicPr>
            <a:picLocks noChangeAspect="1" noChangeArrowheads="1"/>
          </p:cNvPicPr>
          <p:nvPr/>
        </p:nvPicPr>
        <p:blipFill>
          <a:blip r:embed="rId11" cstate="print"/>
          <a:srcRect/>
          <a:stretch>
            <a:fillRect/>
          </a:stretch>
        </p:blipFill>
        <p:spPr bwMode="auto">
          <a:xfrm>
            <a:off x="473075" y="3124200"/>
            <a:ext cx="814388" cy="554038"/>
          </a:xfrm>
          <a:prstGeom prst="rect">
            <a:avLst/>
          </a:prstGeom>
          <a:noFill/>
        </p:spPr>
      </p:pic>
      <p:pic>
        <p:nvPicPr>
          <p:cNvPr id="227376" name="Picture 48" descr="gfiler"/>
          <p:cNvPicPr>
            <a:picLocks noChangeAspect="1" noChangeArrowheads="1"/>
          </p:cNvPicPr>
          <p:nvPr/>
        </p:nvPicPr>
        <p:blipFill>
          <a:blip r:embed="rId11" cstate="print"/>
          <a:srcRect/>
          <a:stretch>
            <a:fillRect/>
          </a:stretch>
        </p:blipFill>
        <p:spPr bwMode="auto">
          <a:xfrm>
            <a:off x="1255713" y="3135313"/>
            <a:ext cx="814387" cy="554037"/>
          </a:xfrm>
          <a:prstGeom prst="rect">
            <a:avLst/>
          </a:prstGeom>
          <a:noFill/>
        </p:spPr>
      </p:pic>
      <p:pic>
        <p:nvPicPr>
          <p:cNvPr id="227377" name="Picture 49" descr="gfiler"/>
          <p:cNvPicPr>
            <a:picLocks noChangeAspect="1" noChangeArrowheads="1"/>
          </p:cNvPicPr>
          <p:nvPr/>
        </p:nvPicPr>
        <p:blipFill>
          <a:blip r:embed="rId11" cstate="print"/>
          <a:srcRect/>
          <a:stretch>
            <a:fillRect/>
          </a:stretch>
        </p:blipFill>
        <p:spPr bwMode="auto">
          <a:xfrm>
            <a:off x="2052638" y="3148013"/>
            <a:ext cx="814387" cy="554037"/>
          </a:xfrm>
          <a:prstGeom prst="rect">
            <a:avLst/>
          </a:prstGeom>
          <a:noFill/>
        </p:spPr>
      </p:pic>
      <p:pic>
        <p:nvPicPr>
          <p:cNvPr id="227378" name="Picture 50" descr="gfiler"/>
          <p:cNvPicPr>
            <a:picLocks noChangeAspect="1" noChangeArrowheads="1"/>
          </p:cNvPicPr>
          <p:nvPr/>
        </p:nvPicPr>
        <p:blipFill>
          <a:blip r:embed="rId11" cstate="print"/>
          <a:srcRect/>
          <a:stretch>
            <a:fillRect/>
          </a:stretch>
        </p:blipFill>
        <p:spPr bwMode="auto">
          <a:xfrm>
            <a:off x="865188" y="3338513"/>
            <a:ext cx="814387" cy="554037"/>
          </a:xfrm>
          <a:prstGeom prst="rect">
            <a:avLst/>
          </a:prstGeom>
          <a:noFill/>
        </p:spPr>
      </p:pic>
      <p:pic>
        <p:nvPicPr>
          <p:cNvPr id="227379" name="Picture 51" descr="gfiler"/>
          <p:cNvPicPr>
            <a:picLocks noChangeAspect="1" noChangeArrowheads="1"/>
          </p:cNvPicPr>
          <p:nvPr/>
        </p:nvPicPr>
        <p:blipFill>
          <a:blip r:embed="rId11" cstate="print"/>
          <a:srcRect/>
          <a:stretch>
            <a:fillRect/>
          </a:stretch>
        </p:blipFill>
        <p:spPr bwMode="auto">
          <a:xfrm>
            <a:off x="1673225" y="3338513"/>
            <a:ext cx="814388" cy="554037"/>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t>Data ONTAP 7G</a:t>
            </a:r>
          </a:p>
        </p:txBody>
      </p:sp>
      <p:sp>
        <p:nvSpPr>
          <p:cNvPr id="233475" name="Rectangle 3"/>
          <p:cNvSpPr>
            <a:spLocks noGrp="1" noChangeArrowheads="1"/>
          </p:cNvSpPr>
          <p:nvPr>
            <p:ph idx="1"/>
          </p:nvPr>
        </p:nvSpPr>
        <p:spPr>
          <a:xfrm>
            <a:off x="973138" y="3787775"/>
            <a:ext cx="1941512" cy="900113"/>
          </a:xfrm>
        </p:spPr>
        <p:txBody>
          <a:bodyPr/>
          <a:lstStyle/>
          <a:p>
            <a:pPr>
              <a:buFont typeface="Webdings" pitchFamily="18" charset="2"/>
              <a:buNone/>
            </a:pPr>
            <a:r>
              <a:rPr lang="en-US" sz="2400"/>
              <a:t>FlexVol</a:t>
            </a:r>
            <a:r>
              <a:rPr lang="en-US" sz="2400" baseline="30000">
                <a:cs typeface="Arial" charset="0"/>
              </a:rPr>
              <a:t>™</a:t>
            </a:r>
            <a:endParaRPr lang="en-US">
              <a:cs typeface="Arial" charset="0"/>
            </a:endParaRPr>
          </a:p>
        </p:txBody>
      </p:sp>
      <p:sp>
        <p:nvSpPr>
          <p:cNvPr id="233476" name="AutoShape 4"/>
          <p:cNvSpPr>
            <a:spLocks noChangeArrowheads="1"/>
          </p:cNvSpPr>
          <p:nvPr/>
        </p:nvSpPr>
        <p:spPr bwMode="gray">
          <a:xfrm rot="10527019">
            <a:off x="581025" y="1984375"/>
            <a:ext cx="2452688" cy="1468438"/>
          </a:xfrm>
          <a:custGeom>
            <a:avLst/>
            <a:gdLst>
              <a:gd name="G0" fmla="+- 2109 0 0"/>
              <a:gd name="G1" fmla="+- 21600 0 2109"/>
              <a:gd name="G2" fmla="+- 21600 0 2109"/>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09" y="10800"/>
                </a:moveTo>
                <a:cubicBezTo>
                  <a:pt x="2109" y="15600"/>
                  <a:pt x="6000" y="19491"/>
                  <a:pt x="10800" y="19491"/>
                </a:cubicBezTo>
                <a:cubicBezTo>
                  <a:pt x="15600" y="19491"/>
                  <a:pt x="19491" y="15600"/>
                  <a:pt x="19491" y="10800"/>
                </a:cubicBezTo>
                <a:cubicBezTo>
                  <a:pt x="19491" y="6000"/>
                  <a:pt x="15600" y="2109"/>
                  <a:pt x="10800" y="2109"/>
                </a:cubicBezTo>
                <a:cubicBezTo>
                  <a:pt x="6000" y="2109"/>
                  <a:pt x="2109" y="6000"/>
                  <a:pt x="2109" y="10800"/>
                </a:cubicBezTo>
                <a:close/>
              </a:path>
            </a:pathLst>
          </a:custGeom>
          <a:solidFill>
            <a:srgbClr val="C0C0C0"/>
          </a:solidFill>
          <a:ln w="9525">
            <a:round/>
            <a:headEnd/>
            <a:tailEnd/>
          </a:ln>
          <a:effectLst/>
          <a:scene3d>
            <a:camera prst="legacyObliqueFront">
              <a:rot lat="17400000" lon="0" rev="0"/>
            </a:camera>
            <a:lightRig rig="legacyFlat2" dir="t"/>
          </a:scene3d>
          <a:sp3d extrusionH="608000" prstMaterial="legacyMatte">
            <a:bevelT w="13500" h="13500" prst="angle"/>
            <a:bevelB w="13500" h="13500" prst="angle"/>
            <a:extrusionClr>
              <a:srgbClr val="C0C0C0"/>
            </a:extrusionClr>
          </a:sp3d>
        </p:spPr>
        <p:txBody>
          <a:bodyPr>
            <a:flatTx/>
          </a:bodyPr>
          <a:lstStyle/>
          <a:p>
            <a:endParaRPr lang="en-US"/>
          </a:p>
        </p:txBody>
      </p:sp>
      <p:sp>
        <p:nvSpPr>
          <p:cNvPr id="233477" name="AutoShape 5"/>
          <p:cNvSpPr>
            <a:spLocks noChangeArrowheads="1"/>
          </p:cNvSpPr>
          <p:nvPr/>
        </p:nvSpPr>
        <p:spPr bwMode="gray">
          <a:xfrm>
            <a:off x="1790700" y="2449513"/>
            <a:ext cx="179388" cy="398462"/>
          </a:xfrm>
          <a:prstGeom prst="can">
            <a:avLst>
              <a:gd name="adj" fmla="val 2888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78" name="AutoShape 6"/>
          <p:cNvSpPr>
            <a:spLocks noChangeArrowheads="1"/>
          </p:cNvSpPr>
          <p:nvPr/>
        </p:nvSpPr>
        <p:spPr bwMode="gray">
          <a:xfrm>
            <a:off x="1606550" y="2454275"/>
            <a:ext cx="179388" cy="398463"/>
          </a:xfrm>
          <a:prstGeom prst="can">
            <a:avLst>
              <a:gd name="adj" fmla="val 2888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79" name="AutoShape 7"/>
          <p:cNvSpPr>
            <a:spLocks noChangeArrowheads="1"/>
          </p:cNvSpPr>
          <p:nvPr/>
        </p:nvSpPr>
        <p:spPr bwMode="gray">
          <a:xfrm>
            <a:off x="1876425" y="2519363"/>
            <a:ext cx="179388" cy="398462"/>
          </a:xfrm>
          <a:prstGeom prst="can">
            <a:avLst>
              <a:gd name="adj" fmla="val 2888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0" name="AutoShape 8"/>
          <p:cNvSpPr>
            <a:spLocks noChangeArrowheads="1"/>
          </p:cNvSpPr>
          <p:nvPr/>
        </p:nvSpPr>
        <p:spPr bwMode="gray">
          <a:xfrm>
            <a:off x="1531938" y="2530475"/>
            <a:ext cx="179387" cy="398463"/>
          </a:xfrm>
          <a:prstGeom prst="can">
            <a:avLst>
              <a:gd name="adj" fmla="val 28887"/>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1" name="AutoShape 9"/>
          <p:cNvSpPr>
            <a:spLocks noChangeArrowheads="1"/>
          </p:cNvSpPr>
          <p:nvPr/>
        </p:nvSpPr>
        <p:spPr bwMode="gray">
          <a:xfrm>
            <a:off x="1706563" y="2581275"/>
            <a:ext cx="179387" cy="398463"/>
          </a:xfrm>
          <a:prstGeom prst="can">
            <a:avLst>
              <a:gd name="adj" fmla="val 28887"/>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2" name="AutoShape 10"/>
          <p:cNvSpPr>
            <a:spLocks noChangeArrowheads="1"/>
          </p:cNvSpPr>
          <p:nvPr/>
        </p:nvSpPr>
        <p:spPr bwMode="gray">
          <a:xfrm>
            <a:off x="2441575" y="2427288"/>
            <a:ext cx="179388" cy="398462"/>
          </a:xfrm>
          <a:prstGeom prst="can">
            <a:avLst>
              <a:gd name="adj" fmla="val 2888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3" name="AutoShape 11"/>
          <p:cNvSpPr>
            <a:spLocks noChangeArrowheads="1"/>
          </p:cNvSpPr>
          <p:nvPr/>
        </p:nvSpPr>
        <p:spPr bwMode="gray">
          <a:xfrm>
            <a:off x="2257425" y="2432050"/>
            <a:ext cx="179388" cy="398463"/>
          </a:xfrm>
          <a:prstGeom prst="can">
            <a:avLst>
              <a:gd name="adj" fmla="val 2888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4" name="AutoShape 12"/>
          <p:cNvSpPr>
            <a:spLocks noChangeArrowheads="1"/>
          </p:cNvSpPr>
          <p:nvPr/>
        </p:nvSpPr>
        <p:spPr bwMode="gray">
          <a:xfrm>
            <a:off x="2525713" y="2495550"/>
            <a:ext cx="179387" cy="381000"/>
          </a:xfrm>
          <a:prstGeom prst="can">
            <a:avLst>
              <a:gd name="adj" fmla="val 27621"/>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5" name="AutoShape 13"/>
          <p:cNvSpPr>
            <a:spLocks noChangeArrowheads="1"/>
          </p:cNvSpPr>
          <p:nvPr/>
        </p:nvSpPr>
        <p:spPr bwMode="gray">
          <a:xfrm>
            <a:off x="2181225" y="2508250"/>
            <a:ext cx="179388" cy="431800"/>
          </a:xfrm>
          <a:prstGeom prst="can">
            <a:avLst>
              <a:gd name="adj" fmla="val 31303"/>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6" name="AutoShape 14"/>
          <p:cNvSpPr>
            <a:spLocks noChangeArrowheads="1"/>
          </p:cNvSpPr>
          <p:nvPr/>
        </p:nvSpPr>
        <p:spPr bwMode="gray">
          <a:xfrm>
            <a:off x="2357438" y="2559050"/>
            <a:ext cx="179387" cy="338138"/>
          </a:xfrm>
          <a:prstGeom prst="can">
            <a:avLst>
              <a:gd name="adj" fmla="val 29959"/>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7" name="AutoShape 15"/>
          <p:cNvSpPr>
            <a:spLocks noChangeArrowheads="1"/>
          </p:cNvSpPr>
          <p:nvPr/>
        </p:nvSpPr>
        <p:spPr bwMode="gray">
          <a:xfrm>
            <a:off x="1108075" y="2427288"/>
            <a:ext cx="179388" cy="398462"/>
          </a:xfrm>
          <a:prstGeom prst="can">
            <a:avLst>
              <a:gd name="adj" fmla="val 2888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8" name="AutoShape 16"/>
          <p:cNvSpPr>
            <a:spLocks noChangeArrowheads="1"/>
          </p:cNvSpPr>
          <p:nvPr/>
        </p:nvSpPr>
        <p:spPr bwMode="gray">
          <a:xfrm>
            <a:off x="923925" y="2432050"/>
            <a:ext cx="179388" cy="398463"/>
          </a:xfrm>
          <a:prstGeom prst="can">
            <a:avLst>
              <a:gd name="adj" fmla="val 28886"/>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89" name="AutoShape 17"/>
          <p:cNvSpPr>
            <a:spLocks noChangeArrowheads="1"/>
          </p:cNvSpPr>
          <p:nvPr/>
        </p:nvSpPr>
        <p:spPr bwMode="gray">
          <a:xfrm>
            <a:off x="830263" y="2505075"/>
            <a:ext cx="179387" cy="379413"/>
          </a:xfrm>
          <a:prstGeom prst="can">
            <a:avLst>
              <a:gd name="adj" fmla="val 27505"/>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90" name="AutoShape 18"/>
          <p:cNvSpPr>
            <a:spLocks noChangeArrowheads="1"/>
          </p:cNvSpPr>
          <p:nvPr/>
        </p:nvSpPr>
        <p:spPr bwMode="gray">
          <a:xfrm>
            <a:off x="1216025" y="2503488"/>
            <a:ext cx="179388" cy="431800"/>
          </a:xfrm>
          <a:prstGeom prst="can">
            <a:avLst>
              <a:gd name="adj" fmla="val 31303"/>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91" name="AutoShape 19"/>
          <p:cNvSpPr>
            <a:spLocks noChangeArrowheads="1"/>
          </p:cNvSpPr>
          <p:nvPr/>
        </p:nvSpPr>
        <p:spPr bwMode="gray">
          <a:xfrm>
            <a:off x="1023938" y="2559050"/>
            <a:ext cx="179387" cy="338138"/>
          </a:xfrm>
          <a:prstGeom prst="can">
            <a:avLst>
              <a:gd name="adj" fmla="val 29959"/>
            </a:avLst>
          </a:prstGeom>
          <a:gradFill rotWithShape="1">
            <a:gsLst>
              <a:gs pos="0">
                <a:schemeClr val="hlink">
                  <a:gamma/>
                  <a:shade val="74118"/>
                  <a:invGamma/>
                </a:schemeClr>
              </a:gs>
              <a:gs pos="50000">
                <a:schemeClr val="hlink"/>
              </a:gs>
              <a:gs pos="100000">
                <a:schemeClr val="hlink">
                  <a:gamma/>
                  <a:shade val="74118"/>
                  <a:invGamma/>
                </a:schemeClr>
              </a:gs>
            </a:gsLst>
            <a:lin ang="0" scaled="1"/>
          </a:gradFill>
          <a:ln w="12700">
            <a:noFill/>
            <a:round/>
            <a:headEnd/>
            <a:tailEnd/>
          </a:ln>
          <a:effectLst/>
        </p:spPr>
        <p:txBody>
          <a:bodyPr wrap="none" anchor="ctr"/>
          <a:lstStyle/>
          <a:p>
            <a:endParaRPr lang="en-US"/>
          </a:p>
        </p:txBody>
      </p:sp>
      <p:sp>
        <p:nvSpPr>
          <p:cNvPr id="233492" name="Freeform 20"/>
          <p:cNvSpPr>
            <a:spLocks/>
          </p:cNvSpPr>
          <p:nvPr/>
        </p:nvSpPr>
        <p:spPr bwMode="gray">
          <a:xfrm>
            <a:off x="587375" y="2720975"/>
            <a:ext cx="2438400" cy="265113"/>
          </a:xfrm>
          <a:custGeom>
            <a:avLst/>
            <a:gdLst/>
            <a:ahLst/>
            <a:cxnLst>
              <a:cxn ang="0">
                <a:pos x="2942" y="15"/>
              </a:cxn>
              <a:cxn ang="0">
                <a:pos x="2950" y="0"/>
              </a:cxn>
              <a:cxn ang="0">
                <a:pos x="2653" y="0"/>
              </a:cxn>
              <a:cxn ang="0">
                <a:pos x="2633" y="30"/>
              </a:cxn>
              <a:cxn ang="0">
                <a:pos x="2571" y="68"/>
              </a:cxn>
              <a:cxn ang="0">
                <a:pos x="2438" y="113"/>
              </a:cxn>
              <a:cxn ang="0">
                <a:pos x="2224" y="166"/>
              </a:cxn>
              <a:cxn ang="0">
                <a:pos x="1890" y="214"/>
              </a:cxn>
              <a:cxn ang="0">
                <a:pos x="1697" y="229"/>
              </a:cxn>
              <a:cxn ang="0">
                <a:pos x="1292" y="237"/>
              </a:cxn>
              <a:cxn ang="0">
                <a:pos x="923" y="216"/>
              </a:cxn>
              <a:cxn ang="0">
                <a:pos x="615" y="174"/>
              </a:cxn>
              <a:cxn ang="0">
                <a:pos x="466" y="140"/>
              </a:cxn>
              <a:cxn ang="0">
                <a:pos x="409" y="128"/>
              </a:cxn>
              <a:cxn ang="0">
                <a:pos x="349" y="107"/>
              </a:cxn>
              <a:cxn ang="0">
                <a:pos x="310" y="76"/>
              </a:cxn>
              <a:cxn ang="0">
                <a:pos x="286" y="44"/>
              </a:cxn>
              <a:cxn ang="0">
                <a:pos x="277" y="1"/>
              </a:cxn>
              <a:cxn ang="0">
                <a:pos x="3" y="0"/>
              </a:cxn>
              <a:cxn ang="0">
                <a:pos x="2" y="2"/>
              </a:cxn>
              <a:cxn ang="0">
                <a:pos x="0" y="19"/>
              </a:cxn>
              <a:cxn ang="0">
                <a:pos x="2" y="36"/>
              </a:cxn>
              <a:cxn ang="0">
                <a:pos x="8" y="53"/>
              </a:cxn>
              <a:cxn ang="0">
                <a:pos x="18" y="70"/>
              </a:cxn>
              <a:cxn ang="0">
                <a:pos x="32" y="86"/>
              </a:cxn>
              <a:cxn ang="0">
                <a:pos x="72" y="119"/>
              </a:cxn>
              <a:cxn ang="0">
                <a:pos x="127" y="150"/>
              </a:cxn>
              <a:cxn ang="0">
                <a:pos x="198" y="179"/>
              </a:cxn>
              <a:cxn ang="0">
                <a:pos x="331" y="220"/>
              </a:cxn>
              <a:cxn ang="0">
                <a:pos x="439" y="245"/>
              </a:cxn>
              <a:cxn ang="0">
                <a:pos x="691" y="285"/>
              </a:cxn>
              <a:cxn ang="0">
                <a:pos x="988" y="311"/>
              </a:cxn>
              <a:cxn ang="0">
                <a:pos x="1234" y="321"/>
              </a:cxn>
              <a:cxn ang="0">
                <a:pos x="1668" y="315"/>
              </a:cxn>
              <a:cxn ang="0">
                <a:pos x="2000" y="290"/>
              </a:cxn>
              <a:cxn ang="0">
                <a:pos x="2294" y="252"/>
              </a:cxn>
              <a:cxn ang="0">
                <a:pos x="2423" y="228"/>
              </a:cxn>
              <a:cxn ang="0">
                <a:pos x="2539" y="201"/>
              </a:cxn>
              <a:cxn ang="0">
                <a:pos x="2731" y="143"/>
              </a:cxn>
              <a:cxn ang="0">
                <a:pos x="2838" y="96"/>
              </a:cxn>
              <a:cxn ang="0">
                <a:pos x="2891" y="64"/>
              </a:cxn>
              <a:cxn ang="0">
                <a:pos x="2929" y="31"/>
              </a:cxn>
              <a:cxn ang="0">
                <a:pos x="2942" y="15"/>
              </a:cxn>
            </a:cxnLst>
            <a:rect l="0" t="0" r="r" b="b"/>
            <a:pathLst>
              <a:path w="2950" h="321">
                <a:moveTo>
                  <a:pt x="2942" y="15"/>
                </a:moveTo>
                <a:lnTo>
                  <a:pt x="2950" y="0"/>
                </a:lnTo>
                <a:lnTo>
                  <a:pt x="2653" y="0"/>
                </a:lnTo>
                <a:lnTo>
                  <a:pt x="2633" y="30"/>
                </a:lnTo>
                <a:lnTo>
                  <a:pt x="2571" y="68"/>
                </a:lnTo>
                <a:lnTo>
                  <a:pt x="2438" y="113"/>
                </a:lnTo>
                <a:lnTo>
                  <a:pt x="2224" y="166"/>
                </a:lnTo>
                <a:lnTo>
                  <a:pt x="1890" y="214"/>
                </a:lnTo>
                <a:lnTo>
                  <a:pt x="1697" y="229"/>
                </a:lnTo>
                <a:lnTo>
                  <a:pt x="1292" y="237"/>
                </a:lnTo>
                <a:lnTo>
                  <a:pt x="923" y="216"/>
                </a:lnTo>
                <a:lnTo>
                  <a:pt x="615" y="174"/>
                </a:lnTo>
                <a:lnTo>
                  <a:pt x="466" y="140"/>
                </a:lnTo>
                <a:lnTo>
                  <a:pt x="409" y="128"/>
                </a:lnTo>
                <a:lnTo>
                  <a:pt x="349" y="107"/>
                </a:lnTo>
                <a:lnTo>
                  <a:pt x="310" y="76"/>
                </a:lnTo>
                <a:lnTo>
                  <a:pt x="286" y="44"/>
                </a:lnTo>
                <a:lnTo>
                  <a:pt x="277" y="1"/>
                </a:lnTo>
                <a:lnTo>
                  <a:pt x="3" y="0"/>
                </a:lnTo>
                <a:lnTo>
                  <a:pt x="2" y="2"/>
                </a:lnTo>
                <a:lnTo>
                  <a:pt x="0" y="19"/>
                </a:lnTo>
                <a:lnTo>
                  <a:pt x="2" y="36"/>
                </a:lnTo>
                <a:lnTo>
                  <a:pt x="8" y="53"/>
                </a:lnTo>
                <a:lnTo>
                  <a:pt x="18" y="70"/>
                </a:lnTo>
                <a:lnTo>
                  <a:pt x="32" y="86"/>
                </a:lnTo>
                <a:lnTo>
                  <a:pt x="72" y="119"/>
                </a:lnTo>
                <a:lnTo>
                  <a:pt x="127" y="150"/>
                </a:lnTo>
                <a:lnTo>
                  <a:pt x="198" y="179"/>
                </a:lnTo>
                <a:lnTo>
                  <a:pt x="331" y="220"/>
                </a:lnTo>
                <a:lnTo>
                  <a:pt x="439" y="245"/>
                </a:lnTo>
                <a:lnTo>
                  <a:pt x="691" y="285"/>
                </a:lnTo>
                <a:lnTo>
                  <a:pt x="988" y="311"/>
                </a:lnTo>
                <a:lnTo>
                  <a:pt x="1234" y="321"/>
                </a:lnTo>
                <a:lnTo>
                  <a:pt x="1668" y="315"/>
                </a:lnTo>
                <a:lnTo>
                  <a:pt x="2000" y="290"/>
                </a:lnTo>
                <a:lnTo>
                  <a:pt x="2294" y="252"/>
                </a:lnTo>
                <a:lnTo>
                  <a:pt x="2423" y="228"/>
                </a:lnTo>
                <a:lnTo>
                  <a:pt x="2539" y="201"/>
                </a:lnTo>
                <a:lnTo>
                  <a:pt x="2731" y="143"/>
                </a:lnTo>
                <a:lnTo>
                  <a:pt x="2838" y="96"/>
                </a:lnTo>
                <a:lnTo>
                  <a:pt x="2891" y="64"/>
                </a:lnTo>
                <a:lnTo>
                  <a:pt x="2929" y="31"/>
                </a:lnTo>
                <a:lnTo>
                  <a:pt x="2942" y="15"/>
                </a:lnTo>
                <a:close/>
              </a:path>
            </a:pathLst>
          </a:custGeom>
          <a:solidFill>
            <a:srgbClr val="C0C0C0"/>
          </a:solidFill>
          <a:ln w="9525">
            <a:noFill/>
            <a:round/>
            <a:headEnd/>
            <a:tailEnd/>
          </a:ln>
        </p:spPr>
        <p:txBody>
          <a:bodyPr/>
          <a:lstStyle/>
          <a:p>
            <a:endParaRPr lang="en-US"/>
          </a:p>
        </p:txBody>
      </p:sp>
      <p:sp>
        <p:nvSpPr>
          <p:cNvPr id="233493" name="Text Box 21"/>
          <p:cNvSpPr txBox="1">
            <a:spLocks noChangeArrowheads="1"/>
          </p:cNvSpPr>
          <p:nvPr/>
        </p:nvSpPr>
        <p:spPr bwMode="gray">
          <a:xfrm>
            <a:off x="769938" y="2967038"/>
            <a:ext cx="1984375" cy="581025"/>
          </a:xfrm>
          <a:prstGeom prst="rect">
            <a:avLst/>
          </a:prstGeom>
          <a:noFill/>
          <a:ln w="12700">
            <a:noFill/>
            <a:miter lim="800000"/>
            <a:headEnd/>
            <a:tailEnd/>
          </a:ln>
          <a:effectLst/>
        </p:spPr>
        <p:txBody>
          <a:bodyPr>
            <a:spAutoFit/>
          </a:bodyPr>
          <a:lstStyle/>
          <a:p>
            <a:pPr algn="ctr">
              <a:spcBef>
                <a:spcPct val="50000"/>
              </a:spcBef>
            </a:pPr>
            <a:r>
              <a:rPr lang="en-US" sz="1600">
                <a:solidFill>
                  <a:schemeClr val="tx1"/>
                </a:solidFill>
              </a:rPr>
              <a:t>Pooled Physical Storage</a:t>
            </a:r>
          </a:p>
        </p:txBody>
      </p:sp>
      <p:sp>
        <p:nvSpPr>
          <p:cNvPr id="233494" name="Text Box 22"/>
          <p:cNvSpPr txBox="1">
            <a:spLocks noChangeArrowheads="1"/>
          </p:cNvSpPr>
          <p:nvPr/>
        </p:nvSpPr>
        <p:spPr bwMode="gray">
          <a:xfrm>
            <a:off x="1490663" y="2624138"/>
            <a:ext cx="590550" cy="274637"/>
          </a:xfrm>
          <a:prstGeom prst="rect">
            <a:avLst/>
          </a:prstGeom>
          <a:noFill/>
          <a:ln w="12700">
            <a:noFill/>
            <a:miter lim="800000"/>
            <a:headEnd/>
            <a:tailEnd/>
          </a:ln>
          <a:effectLst/>
        </p:spPr>
        <p:txBody>
          <a:bodyPr wrap="none">
            <a:spAutoFit/>
          </a:bodyPr>
          <a:lstStyle/>
          <a:p>
            <a:pPr algn="ctr"/>
            <a:r>
              <a:rPr lang="en-US" sz="1200">
                <a:solidFill>
                  <a:schemeClr val="tx1"/>
                </a:solidFill>
              </a:rPr>
              <a:t>Disks</a:t>
            </a:r>
            <a:endParaRPr lang="en-US" sz="1600">
              <a:solidFill>
                <a:schemeClr val="tx1"/>
              </a:solidFill>
            </a:endParaRPr>
          </a:p>
        </p:txBody>
      </p:sp>
      <p:sp>
        <p:nvSpPr>
          <p:cNvPr id="233495" name="Oval 23"/>
          <p:cNvSpPr>
            <a:spLocks noChangeArrowheads="1"/>
          </p:cNvSpPr>
          <p:nvPr/>
        </p:nvSpPr>
        <p:spPr bwMode="gray">
          <a:xfrm>
            <a:off x="1584325" y="1905000"/>
            <a:ext cx="231775" cy="230188"/>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233496" name="Oval 24"/>
          <p:cNvSpPr>
            <a:spLocks noChangeArrowheads="1"/>
          </p:cNvSpPr>
          <p:nvPr/>
        </p:nvSpPr>
        <p:spPr bwMode="gray">
          <a:xfrm>
            <a:off x="652463" y="1609725"/>
            <a:ext cx="447675" cy="447675"/>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233497" name="Oval 25"/>
          <p:cNvSpPr>
            <a:spLocks noChangeAspect="1" noChangeArrowheads="1"/>
          </p:cNvSpPr>
          <p:nvPr/>
        </p:nvSpPr>
        <p:spPr bwMode="gray">
          <a:xfrm>
            <a:off x="1281113" y="1595438"/>
            <a:ext cx="200025" cy="200025"/>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233498" name="Oval 26"/>
          <p:cNvSpPr>
            <a:spLocks noChangeArrowheads="1"/>
          </p:cNvSpPr>
          <p:nvPr/>
        </p:nvSpPr>
        <p:spPr bwMode="gray">
          <a:xfrm>
            <a:off x="1538288" y="1543050"/>
            <a:ext cx="325437" cy="325438"/>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233499" name="Oval 27"/>
          <p:cNvSpPr>
            <a:spLocks noChangeAspect="1" noChangeArrowheads="1"/>
          </p:cNvSpPr>
          <p:nvPr/>
        </p:nvSpPr>
        <p:spPr bwMode="gray">
          <a:xfrm>
            <a:off x="1146175" y="1927225"/>
            <a:ext cx="288925" cy="290513"/>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233500" name="Oval 28"/>
          <p:cNvSpPr>
            <a:spLocks noChangeArrowheads="1"/>
          </p:cNvSpPr>
          <p:nvPr/>
        </p:nvSpPr>
        <p:spPr bwMode="gray">
          <a:xfrm>
            <a:off x="2070100" y="1763713"/>
            <a:ext cx="230188" cy="231775"/>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233501" name="Oval 29"/>
          <p:cNvSpPr>
            <a:spLocks noChangeAspect="1" noChangeArrowheads="1"/>
          </p:cNvSpPr>
          <p:nvPr/>
        </p:nvSpPr>
        <p:spPr bwMode="gray">
          <a:xfrm>
            <a:off x="928688" y="2122488"/>
            <a:ext cx="200025" cy="200025"/>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233502" name="Oval 30"/>
          <p:cNvSpPr>
            <a:spLocks noChangeAspect="1" noChangeArrowheads="1"/>
          </p:cNvSpPr>
          <p:nvPr/>
        </p:nvSpPr>
        <p:spPr bwMode="gray">
          <a:xfrm>
            <a:off x="1874838" y="2035175"/>
            <a:ext cx="322262" cy="320675"/>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233503" name="Oval 31"/>
          <p:cNvSpPr>
            <a:spLocks noChangeAspect="1" noChangeArrowheads="1"/>
          </p:cNvSpPr>
          <p:nvPr/>
        </p:nvSpPr>
        <p:spPr bwMode="gray">
          <a:xfrm>
            <a:off x="2322513" y="1752600"/>
            <a:ext cx="571500" cy="568325"/>
          </a:xfrm>
          <a:prstGeom prst="ellipse">
            <a:avLst/>
          </a:prstGeom>
          <a:gradFill rotWithShape="1">
            <a:gsLst>
              <a:gs pos="0">
                <a:srgbClr val="33CCCC"/>
              </a:gs>
              <a:gs pos="100000">
                <a:srgbClr val="33CCCC">
                  <a:gamma/>
                  <a:shade val="60000"/>
                  <a:invGamma/>
                </a:srgbClr>
              </a:gs>
            </a:gsLst>
            <a:path path="shape">
              <a:fillToRect l="50000" t="50000" r="50000" b="50000"/>
            </a:path>
          </a:gradFill>
          <a:ln w="12700">
            <a:noFill/>
            <a:round/>
            <a:headEnd/>
            <a:tailEnd/>
          </a:ln>
          <a:effectLst/>
        </p:spPr>
        <p:txBody>
          <a:bodyPr wrap="none" anchor="ctr"/>
          <a:lstStyle/>
          <a:p>
            <a:endParaRPr lang="en-US"/>
          </a:p>
        </p:txBody>
      </p:sp>
      <p:sp>
        <p:nvSpPr>
          <p:cNvPr id="233504" name="Text Box 32"/>
          <p:cNvSpPr txBox="1">
            <a:spLocks noChangeArrowheads="1"/>
          </p:cNvSpPr>
          <p:nvPr/>
        </p:nvSpPr>
        <p:spPr bwMode="auto">
          <a:xfrm>
            <a:off x="585788" y="4416425"/>
            <a:ext cx="2541587" cy="1803400"/>
          </a:xfrm>
          <a:prstGeom prst="rect">
            <a:avLst/>
          </a:prstGeom>
          <a:noFill/>
          <a:ln w="9525">
            <a:noFill/>
            <a:miter lim="800000"/>
            <a:headEnd/>
            <a:tailEnd/>
          </a:ln>
          <a:effectLst/>
        </p:spPr>
        <p:txBody>
          <a:bodyPr>
            <a:spAutoFit/>
          </a:bodyPr>
          <a:lstStyle/>
          <a:p>
            <a:pPr>
              <a:spcAft>
                <a:spcPct val="50000"/>
              </a:spcAft>
              <a:buFont typeface="Webdings" pitchFamily="18" charset="2"/>
              <a:buChar char="4"/>
            </a:pPr>
            <a:r>
              <a:rPr lang="en-US" sz="1600">
                <a:solidFill>
                  <a:schemeClr val="tx1"/>
                </a:solidFill>
              </a:rPr>
              <a:t>Granular data</a:t>
            </a:r>
            <a:br>
              <a:rPr lang="en-US" sz="1600">
                <a:solidFill>
                  <a:schemeClr val="tx1"/>
                </a:solidFill>
              </a:rPr>
            </a:br>
            <a:r>
              <a:rPr lang="en-US" sz="1600">
                <a:solidFill>
                  <a:schemeClr val="tx1"/>
                </a:solidFill>
              </a:rPr>
              <a:t>    management</a:t>
            </a:r>
          </a:p>
          <a:p>
            <a:pPr>
              <a:spcAft>
                <a:spcPct val="50000"/>
              </a:spcAft>
              <a:buFont typeface="Webdings" pitchFamily="18" charset="2"/>
              <a:buChar char="4"/>
            </a:pPr>
            <a:r>
              <a:rPr lang="en-US" sz="1600">
                <a:solidFill>
                  <a:schemeClr val="tx1"/>
                </a:solidFill>
              </a:rPr>
              <a:t>Improved utilization</a:t>
            </a:r>
          </a:p>
          <a:p>
            <a:pPr>
              <a:spcAft>
                <a:spcPct val="50000"/>
              </a:spcAft>
              <a:buFont typeface="Webdings" pitchFamily="18" charset="2"/>
              <a:buChar char="4"/>
            </a:pPr>
            <a:r>
              <a:rPr lang="en-US" sz="1600">
                <a:solidFill>
                  <a:schemeClr val="tx1"/>
                </a:solidFill>
              </a:rPr>
              <a:t>Better performance</a:t>
            </a:r>
          </a:p>
          <a:p>
            <a:pPr>
              <a:spcAft>
                <a:spcPct val="50000"/>
              </a:spcAft>
              <a:buFont typeface="Webdings" pitchFamily="18" charset="2"/>
              <a:buChar char="4"/>
            </a:pPr>
            <a:r>
              <a:rPr lang="en-US" sz="1600">
                <a:solidFill>
                  <a:schemeClr val="tx1"/>
                </a:solidFill>
              </a:rPr>
              <a:t>Highly flexible</a:t>
            </a:r>
            <a:endParaRPr lang="en-US" sz="1600"/>
          </a:p>
        </p:txBody>
      </p:sp>
      <p:sp>
        <p:nvSpPr>
          <p:cNvPr id="233505" name="AutoShape 33"/>
          <p:cNvSpPr>
            <a:spLocks noChangeArrowheads="1"/>
          </p:cNvSpPr>
          <p:nvPr/>
        </p:nvSpPr>
        <p:spPr bwMode="auto">
          <a:xfrm>
            <a:off x="4891088" y="2614613"/>
            <a:ext cx="377825" cy="368300"/>
          </a:xfrm>
          <a:prstGeom prst="upArrow">
            <a:avLst>
              <a:gd name="adj1" fmla="val 49898"/>
              <a:gd name="adj2" fmla="val 34718"/>
            </a:avLst>
          </a:prstGeom>
          <a:gradFill rotWithShape="1">
            <a:gsLst>
              <a:gs pos="0">
                <a:schemeClr val="hlink"/>
              </a:gs>
              <a:gs pos="100000">
                <a:schemeClr val="hlink">
                  <a:gamma/>
                  <a:tint val="0"/>
                  <a:invGamma/>
                </a:schemeClr>
              </a:gs>
            </a:gsLst>
            <a:lin ang="5400000" scaled="1"/>
          </a:gradFill>
          <a:ln w="12700">
            <a:noFill/>
            <a:miter lim="800000"/>
            <a:headEnd/>
            <a:tailEnd/>
          </a:ln>
          <a:effectLst/>
        </p:spPr>
        <p:txBody>
          <a:bodyPr wrap="none" anchor="ctr"/>
          <a:lstStyle/>
          <a:p>
            <a:endParaRPr lang="en-US"/>
          </a:p>
        </p:txBody>
      </p:sp>
      <p:sp>
        <p:nvSpPr>
          <p:cNvPr id="233506" name="Text Box 34"/>
          <p:cNvSpPr txBox="1">
            <a:spLocks noChangeArrowheads="1"/>
          </p:cNvSpPr>
          <p:nvPr/>
        </p:nvSpPr>
        <p:spPr bwMode="auto">
          <a:xfrm>
            <a:off x="3714750" y="2605088"/>
            <a:ext cx="1084263" cy="304800"/>
          </a:xfrm>
          <a:prstGeom prst="rect">
            <a:avLst/>
          </a:prstGeom>
          <a:noFill/>
          <a:ln w="12700">
            <a:noFill/>
            <a:miter lim="800000"/>
            <a:headEnd/>
            <a:tailEnd/>
          </a:ln>
          <a:effectLst/>
        </p:spPr>
        <p:txBody>
          <a:bodyPr>
            <a:spAutoFit/>
          </a:bodyPr>
          <a:lstStyle/>
          <a:p>
            <a:r>
              <a:rPr lang="en-US" sz="1400">
                <a:solidFill>
                  <a:schemeClr val="tx1"/>
                </a:solidFill>
              </a:rPr>
              <a:t>Snapshot</a:t>
            </a:r>
          </a:p>
        </p:txBody>
      </p:sp>
      <p:sp>
        <p:nvSpPr>
          <p:cNvPr id="233507" name="AutoShape 35"/>
          <p:cNvSpPr>
            <a:spLocks noChangeArrowheads="1"/>
          </p:cNvSpPr>
          <p:nvPr/>
        </p:nvSpPr>
        <p:spPr bwMode="auto">
          <a:xfrm>
            <a:off x="4433888" y="2314575"/>
            <a:ext cx="1287462" cy="200025"/>
          </a:xfrm>
          <a:prstGeom prst="cube">
            <a:avLst>
              <a:gd name="adj" fmla="val 59444"/>
            </a:avLst>
          </a:prstGeom>
          <a:noFill/>
          <a:ln w="15875">
            <a:solidFill>
              <a:srgbClr val="808080"/>
            </a:solidFill>
            <a:miter lim="800000"/>
            <a:headEnd/>
            <a:tailEnd/>
          </a:ln>
          <a:effectLst/>
        </p:spPr>
        <p:txBody>
          <a:bodyPr wrap="none" anchor="ctr"/>
          <a:lstStyle/>
          <a:p>
            <a:endParaRPr lang="en-US"/>
          </a:p>
        </p:txBody>
      </p:sp>
      <p:sp>
        <p:nvSpPr>
          <p:cNvPr id="233508" name="AutoShape 36"/>
          <p:cNvSpPr>
            <a:spLocks noChangeArrowheads="1"/>
          </p:cNvSpPr>
          <p:nvPr/>
        </p:nvSpPr>
        <p:spPr bwMode="auto">
          <a:xfrm>
            <a:off x="5126038" y="1565275"/>
            <a:ext cx="201612" cy="201613"/>
          </a:xfrm>
          <a:prstGeom prst="cube">
            <a:avLst>
              <a:gd name="adj" fmla="val 58713"/>
            </a:avLst>
          </a:prstGeom>
          <a:solidFill>
            <a:schemeClr val="hlink"/>
          </a:solidFill>
          <a:ln w="12700">
            <a:noFill/>
            <a:miter lim="800000"/>
            <a:headEnd/>
            <a:tailEnd/>
          </a:ln>
          <a:effectLst/>
        </p:spPr>
        <p:txBody>
          <a:bodyPr wrap="none" anchor="ctr"/>
          <a:lstStyle/>
          <a:p>
            <a:endParaRPr lang="en-US"/>
          </a:p>
        </p:txBody>
      </p:sp>
      <p:sp>
        <p:nvSpPr>
          <p:cNvPr id="233509" name="AutoShape 37"/>
          <p:cNvSpPr>
            <a:spLocks noChangeArrowheads="1"/>
          </p:cNvSpPr>
          <p:nvPr/>
        </p:nvSpPr>
        <p:spPr bwMode="auto">
          <a:xfrm>
            <a:off x="4433888" y="1565275"/>
            <a:ext cx="203200" cy="201613"/>
          </a:xfrm>
          <a:prstGeom prst="cube">
            <a:avLst>
              <a:gd name="adj" fmla="val 58713"/>
            </a:avLst>
          </a:prstGeom>
          <a:solidFill>
            <a:schemeClr val="hlink"/>
          </a:solidFill>
          <a:ln w="12700">
            <a:noFill/>
            <a:miter lim="800000"/>
            <a:headEnd/>
            <a:tailEnd/>
          </a:ln>
          <a:effectLst/>
        </p:spPr>
        <p:txBody>
          <a:bodyPr wrap="none" anchor="ctr"/>
          <a:lstStyle/>
          <a:p>
            <a:endParaRPr lang="en-US"/>
          </a:p>
        </p:txBody>
      </p:sp>
      <p:sp>
        <p:nvSpPr>
          <p:cNvPr id="233510" name="AutoShape 38"/>
          <p:cNvSpPr>
            <a:spLocks noChangeArrowheads="1"/>
          </p:cNvSpPr>
          <p:nvPr/>
        </p:nvSpPr>
        <p:spPr bwMode="auto">
          <a:xfrm>
            <a:off x="4433888" y="3073400"/>
            <a:ext cx="1287462" cy="200025"/>
          </a:xfrm>
          <a:prstGeom prst="cube">
            <a:avLst>
              <a:gd name="adj" fmla="val 59444"/>
            </a:avLst>
          </a:prstGeom>
          <a:solidFill>
            <a:schemeClr val="accent2"/>
          </a:solidFill>
          <a:ln w="12700">
            <a:noFill/>
            <a:miter lim="800000"/>
            <a:headEnd/>
            <a:tailEnd/>
          </a:ln>
          <a:effectLst/>
        </p:spPr>
        <p:txBody>
          <a:bodyPr wrap="none" anchor="ctr"/>
          <a:lstStyle/>
          <a:p>
            <a:endParaRPr lang="en-US"/>
          </a:p>
        </p:txBody>
      </p:sp>
      <p:sp>
        <p:nvSpPr>
          <p:cNvPr id="233511" name="Text Box 39"/>
          <p:cNvSpPr txBox="1">
            <a:spLocks noChangeArrowheads="1"/>
          </p:cNvSpPr>
          <p:nvPr/>
        </p:nvSpPr>
        <p:spPr bwMode="auto">
          <a:xfrm>
            <a:off x="3714750" y="3308350"/>
            <a:ext cx="1600200" cy="304800"/>
          </a:xfrm>
          <a:prstGeom prst="rect">
            <a:avLst/>
          </a:prstGeom>
          <a:noFill/>
          <a:ln w="12700">
            <a:noFill/>
            <a:miter lim="800000"/>
            <a:headEnd/>
            <a:tailEnd/>
          </a:ln>
          <a:effectLst/>
        </p:spPr>
        <p:txBody>
          <a:bodyPr>
            <a:spAutoFit/>
          </a:bodyPr>
          <a:lstStyle/>
          <a:p>
            <a:r>
              <a:rPr lang="en-US" sz="1400">
                <a:solidFill>
                  <a:schemeClr val="tx1"/>
                </a:solidFill>
              </a:rPr>
              <a:t>Active volume</a:t>
            </a:r>
          </a:p>
        </p:txBody>
      </p:sp>
      <p:sp>
        <p:nvSpPr>
          <p:cNvPr id="233512" name="AutoShape 40"/>
          <p:cNvSpPr>
            <a:spLocks noChangeArrowheads="1"/>
          </p:cNvSpPr>
          <p:nvPr/>
        </p:nvSpPr>
        <p:spPr bwMode="auto">
          <a:xfrm>
            <a:off x="5416550" y="1565275"/>
            <a:ext cx="201613" cy="201613"/>
          </a:xfrm>
          <a:prstGeom prst="cube">
            <a:avLst>
              <a:gd name="adj" fmla="val 58713"/>
            </a:avLst>
          </a:prstGeom>
          <a:solidFill>
            <a:schemeClr val="hlink"/>
          </a:solidFill>
          <a:ln w="12700">
            <a:noFill/>
            <a:miter lim="800000"/>
            <a:headEnd/>
            <a:tailEnd/>
          </a:ln>
          <a:effectLst/>
        </p:spPr>
        <p:txBody>
          <a:bodyPr wrap="none" anchor="ctr"/>
          <a:lstStyle/>
          <a:p>
            <a:endParaRPr lang="en-US"/>
          </a:p>
        </p:txBody>
      </p:sp>
      <p:sp>
        <p:nvSpPr>
          <p:cNvPr id="233513" name="Oval 41"/>
          <p:cNvSpPr>
            <a:spLocks noChangeArrowheads="1"/>
          </p:cNvSpPr>
          <p:nvPr/>
        </p:nvSpPr>
        <p:spPr bwMode="auto">
          <a:xfrm>
            <a:off x="5183188" y="1185863"/>
            <a:ext cx="246062" cy="95250"/>
          </a:xfrm>
          <a:prstGeom prst="ellipse">
            <a:avLst/>
          </a:prstGeom>
          <a:solidFill>
            <a:schemeClr val="hlink"/>
          </a:solidFill>
          <a:ln w="9525">
            <a:noFill/>
            <a:round/>
            <a:headEnd/>
            <a:tailEnd/>
          </a:ln>
          <a:effectLst/>
        </p:spPr>
        <p:txBody>
          <a:bodyPr/>
          <a:lstStyle/>
          <a:p>
            <a:endParaRPr lang="en-US"/>
          </a:p>
        </p:txBody>
      </p:sp>
      <p:sp>
        <p:nvSpPr>
          <p:cNvPr id="233514" name="Oval 42"/>
          <p:cNvSpPr>
            <a:spLocks noChangeArrowheads="1"/>
          </p:cNvSpPr>
          <p:nvPr/>
        </p:nvSpPr>
        <p:spPr bwMode="auto">
          <a:xfrm>
            <a:off x="5233988" y="1035050"/>
            <a:ext cx="144462" cy="144463"/>
          </a:xfrm>
          <a:prstGeom prst="ellipse">
            <a:avLst/>
          </a:prstGeom>
          <a:solidFill>
            <a:schemeClr val="hlink"/>
          </a:solidFill>
          <a:ln w="9525">
            <a:noFill/>
            <a:round/>
            <a:headEnd/>
            <a:tailEnd/>
          </a:ln>
          <a:effectLst/>
        </p:spPr>
        <p:txBody>
          <a:bodyPr/>
          <a:lstStyle/>
          <a:p>
            <a:endParaRPr lang="en-US"/>
          </a:p>
        </p:txBody>
      </p:sp>
      <p:sp>
        <p:nvSpPr>
          <p:cNvPr id="233515" name="Rectangle 43"/>
          <p:cNvSpPr>
            <a:spLocks noChangeArrowheads="1"/>
          </p:cNvSpPr>
          <p:nvPr/>
        </p:nvSpPr>
        <p:spPr bwMode="auto">
          <a:xfrm>
            <a:off x="5183188" y="1235075"/>
            <a:ext cx="249237" cy="117475"/>
          </a:xfrm>
          <a:prstGeom prst="rect">
            <a:avLst/>
          </a:prstGeom>
          <a:solidFill>
            <a:schemeClr val="hlink"/>
          </a:solidFill>
          <a:ln w="9525">
            <a:noFill/>
            <a:miter lim="800000"/>
            <a:headEnd/>
            <a:tailEnd/>
          </a:ln>
          <a:effectLst/>
        </p:spPr>
        <p:txBody>
          <a:bodyPr wrap="none" anchor="ctr"/>
          <a:lstStyle/>
          <a:p>
            <a:endParaRPr lang="en-US"/>
          </a:p>
        </p:txBody>
      </p:sp>
      <p:sp>
        <p:nvSpPr>
          <p:cNvPr id="233516" name="Line 44"/>
          <p:cNvSpPr>
            <a:spLocks noChangeShapeType="1"/>
          </p:cNvSpPr>
          <p:nvPr/>
        </p:nvSpPr>
        <p:spPr bwMode="auto">
          <a:xfrm>
            <a:off x="5310188" y="1409700"/>
            <a:ext cx="0" cy="960438"/>
          </a:xfrm>
          <a:prstGeom prst="line">
            <a:avLst/>
          </a:prstGeom>
          <a:noFill/>
          <a:ln w="28575">
            <a:solidFill>
              <a:srgbClr val="777777"/>
            </a:solidFill>
            <a:round/>
            <a:headEnd/>
            <a:tailEnd type="triangle" w="med" len="med"/>
          </a:ln>
          <a:effectLst/>
        </p:spPr>
        <p:txBody>
          <a:bodyPr wrap="none" anchor="ctr"/>
          <a:lstStyle/>
          <a:p>
            <a:endParaRPr lang="en-US"/>
          </a:p>
        </p:txBody>
      </p:sp>
      <p:sp>
        <p:nvSpPr>
          <p:cNvPr id="233517" name="Line 45"/>
          <p:cNvSpPr>
            <a:spLocks noChangeShapeType="1"/>
          </p:cNvSpPr>
          <p:nvPr/>
        </p:nvSpPr>
        <p:spPr bwMode="auto">
          <a:xfrm>
            <a:off x="5372100" y="1409700"/>
            <a:ext cx="0" cy="960438"/>
          </a:xfrm>
          <a:prstGeom prst="line">
            <a:avLst/>
          </a:prstGeom>
          <a:noFill/>
          <a:ln w="28575">
            <a:solidFill>
              <a:srgbClr val="777777"/>
            </a:solidFill>
            <a:round/>
            <a:headEnd/>
            <a:tailEnd type="triangle" w="med" len="med"/>
          </a:ln>
          <a:effectLst/>
        </p:spPr>
        <p:txBody>
          <a:bodyPr wrap="none" anchor="ctr"/>
          <a:lstStyle/>
          <a:p>
            <a:endParaRPr lang="en-US"/>
          </a:p>
        </p:txBody>
      </p:sp>
      <p:sp>
        <p:nvSpPr>
          <p:cNvPr id="233518" name="Line 46"/>
          <p:cNvSpPr>
            <a:spLocks noChangeShapeType="1"/>
          </p:cNvSpPr>
          <p:nvPr/>
        </p:nvSpPr>
        <p:spPr bwMode="auto">
          <a:xfrm>
            <a:off x="5248275" y="1409700"/>
            <a:ext cx="0" cy="227013"/>
          </a:xfrm>
          <a:prstGeom prst="line">
            <a:avLst/>
          </a:prstGeom>
          <a:noFill/>
          <a:ln w="28575">
            <a:solidFill>
              <a:srgbClr val="777777"/>
            </a:solidFill>
            <a:round/>
            <a:headEnd/>
            <a:tailEnd type="triangle" w="med" len="med"/>
          </a:ln>
          <a:effectLst/>
        </p:spPr>
        <p:txBody>
          <a:bodyPr wrap="none" anchor="ctr"/>
          <a:lstStyle/>
          <a:p>
            <a:endParaRPr lang="en-US"/>
          </a:p>
        </p:txBody>
      </p:sp>
      <p:sp>
        <p:nvSpPr>
          <p:cNvPr id="233519" name="Rectangle 47"/>
          <p:cNvSpPr>
            <a:spLocks noChangeArrowheads="1"/>
          </p:cNvSpPr>
          <p:nvPr/>
        </p:nvSpPr>
        <p:spPr bwMode="auto">
          <a:xfrm>
            <a:off x="4513263" y="3197225"/>
            <a:ext cx="77787" cy="74613"/>
          </a:xfrm>
          <a:prstGeom prst="rect">
            <a:avLst/>
          </a:prstGeom>
          <a:solidFill>
            <a:srgbClr val="254A49"/>
          </a:solidFill>
          <a:ln w="12700">
            <a:noFill/>
            <a:miter lim="800000"/>
            <a:headEnd/>
            <a:tailEnd/>
          </a:ln>
          <a:effectLst/>
        </p:spPr>
        <p:txBody>
          <a:bodyPr wrap="none" anchor="ctr"/>
          <a:lstStyle/>
          <a:p>
            <a:endParaRPr lang="en-US"/>
          </a:p>
        </p:txBody>
      </p:sp>
      <p:sp>
        <p:nvSpPr>
          <p:cNvPr id="233520" name="Freeform 48"/>
          <p:cNvSpPr>
            <a:spLocks/>
          </p:cNvSpPr>
          <p:nvPr/>
        </p:nvSpPr>
        <p:spPr bwMode="auto">
          <a:xfrm>
            <a:off x="4513263" y="3076575"/>
            <a:ext cx="195262" cy="111125"/>
          </a:xfrm>
          <a:custGeom>
            <a:avLst/>
            <a:gdLst/>
            <a:ahLst/>
            <a:cxnLst>
              <a:cxn ang="0">
                <a:pos x="0" y="154"/>
              </a:cxn>
              <a:cxn ang="0">
                <a:pos x="154" y="0"/>
              </a:cxn>
              <a:cxn ang="0">
                <a:pos x="262" y="0"/>
              </a:cxn>
              <a:cxn ang="0">
                <a:pos x="106" y="154"/>
              </a:cxn>
              <a:cxn ang="0">
                <a:pos x="0" y="154"/>
              </a:cxn>
            </a:cxnLst>
            <a:rect l="0" t="0" r="r" b="b"/>
            <a:pathLst>
              <a:path w="262" h="154">
                <a:moveTo>
                  <a:pt x="0" y="154"/>
                </a:moveTo>
                <a:lnTo>
                  <a:pt x="154" y="0"/>
                </a:lnTo>
                <a:lnTo>
                  <a:pt x="262" y="0"/>
                </a:lnTo>
                <a:lnTo>
                  <a:pt x="106" y="154"/>
                </a:lnTo>
                <a:lnTo>
                  <a:pt x="0" y="154"/>
                </a:lnTo>
                <a:close/>
              </a:path>
            </a:pathLst>
          </a:custGeom>
          <a:solidFill>
            <a:srgbClr val="254A49"/>
          </a:solidFill>
          <a:ln w="12700" cap="flat" cmpd="sng">
            <a:noFill/>
            <a:prstDash val="solid"/>
            <a:round/>
            <a:headEnd type="none" w="med" len="med"/>
            <a:tailEnd type="none" w="med" len="med"/>
          </a:ln>
          <a:effectLst/>
        </p:spPr>
        <p:txBody>
          <a:bodyPr wrap="none" anchor="ctr"/>
          <a:lstStyle/>
          <a:p>
            <a:endParaRPr lang="en-US"/>
          </a:p>
        </p:txBody>
      </p:sp>
      <p:sp>
        <p:nvSpPr>
          <p:cNvPr id="233521" name="Rectangle 49"/>
          <p:cNvSpPr>
            <a:spLocks noChangeArrowheads="1"/>
          </p:cNvSpPr>
          <p:nvPr/>
        </p:nvSpPr>
        <p:spPr bwMode="auto">
          <a:xfrm>
            <a:off x="5127625" y="3197225"/>
            <a:ext cx="77788" cy="74613"/>
          </a:xfrm>
          <a:prstGeom prst="rect">
            <a:avLst/>
          </a:prstGeom>
          <a:solidFill>
            <a:srgbClr val="254A49"/>
          </a:solidFill>
          <a:ln w="12700">
            <a:noFill/>
            <a:miter lim="800000"/>
            <a:headEnd/>
            <a:tailEnd/>
          </a:ln>
          <a:effectLst/>
        </p:spPr>
        <p:txBody>
          <a:bodyPr wrap="none" anchor="ctr"/>
          <a:lstStyle/>
          <a:p>
            <a:endParaRPr lang="en-US"/>
          </a:p>
        </p:txBody>
      </p:sp>
      <p:sp>
        <p:nvSpPr>
          <p:cNvPr id="233522" name="Freeform 50"/>
          <p:cNvSpPr>
            <a:spLocks/>
          </p:cNvSpPr>
          <p:nvPr/>
        </p:nvSpPr>
        <p:spPr bwMode="auto">
          <a:xfrm>
            <a:off x="5127625" y="3076575"/>
            <a:ext cx="196850" cy="111125"/>
          </a:xfrm>
          <a:custGeom>
            <a:avLst/>
            <a:gdLst/>
            <a:ahLst/>
            <a:cxnLst>
              <a:cxn ang="0">
                <a:pos x="0" y="154"/>
              </a:cxn>
              <a:cxn ang="0">
                <a:pos x="154" y="0"/>
              </a:cxn>
              <a:cxn ang="0">
                <a:pos x="262" y="0"/>
              </a:cxn>
              <a:cxn ang="0">
                <a:pos x="106" y="154"/>
              </a:cxn>
              <a:cxn ang="0">
                <a:pos x="0" y="154"/>
              </a:cxn>
            </a:cxnLst>
            <a:rect l="0" t="0" r="r" b="b"/>
            <a:pathLst>
              <a:path w="262" h="154">
                <a:moveTo>
                  <a:pt x="0" y="154"/>
                </a:moveTo>
                <a:lnTo>
                  <a:pt x="154" y="0"/>
                </a:lnTo>
                <a:lnTo>
                  <a:pt x="262" y="0"/>
                </a:lnTo>
                <a:lnTo>
                  <a:pt x="106" y="154"/>
                </a:lnTo>
                <a:lnTo>
                  <a:pt x="0" y="154"/>
                </a:lnTo>
                <a:close/>
              </a:path>
            </a:pathLst>
          </a:custGeom>
          <a:solidFill>
            <a:srgbClr val="254A49"/>
          </a:solidFill>
          <a:ln w="12700" cap="flat" cmpd="sng">
            <a:noFill/>
            <a:prstDash val="solid"/>
            <a:round/>
            <a:headEnd type="none" w="med" len="med"/>
            <a:tailEnd type="none" w="med" len="med"/>
          </a:ln>
          <a:effectLst/>
        </p:spPr>
        <p:txBody>
          <a:bodyPr wrap="none" anchor="ctr"/>
          <a:lstStyle/>
          <a:p>
            <a:endParaRPr lang="en-US"/>
          </a:p>
        </p:txBody>
      </p:sp>
      <p:sp>
        <p:nvSpPr>
          <p:cNvPr id="233523" name="Rectangle 51"/>
          <p:cNvSpPr>
            <a:spLocks noChangeArrowheads="1"/>
          </p:cNvSpPr>
          <p:nvPr/>
        </p:nvSpPr>
        <p:spPr bwMode="auto">
          <a:xfrm>
            <a:off x="5248275" y="3197225"/>
            <a:ext cx="77788" cy="74613"/>
          </a:xfrm>
          <a:prstGeom prst="rect">
            <a:avLst/>
          </a:prstGeom>
          <a:solidFill>
            <a:srgbClr val="254A49"/>
          </a:solidFill>
          <a:ln w="12700">
            <a:noFill/>
            <a:miter lim="800000"/>
            <a:headEnd/>
            <a:tailEnd/>
          </a:ln>
          <a:effectLst/>
        </p:spPr>
        <p:txBody>
          <a:bodyPr wrap="none" anchor="ctr"/>
          <a:lstStyle/>
          <a:p>
            <a:endParaRPr lang="en-US"/>
          </a:p>
        </p:txBody>
      </p:sp>
      <p:sp>
        <p:nvSpPr>
          <p:cNvPr id="233524" name="Freeform 52"/>
          <p:cNvSpPr>
            <a:spLocks/>
          </p:cNvSpPr>
          <p:nvPr/>
        </p:nvSpPr>
        <p:spPr bwMode="auto">
          <a:xfrm>
            <a:off x="5248275" y="3076575"/>
            <a:ext cx="196850" cy="111125"/>
          </a:xfrm>
          <a:custGeom>
            <a:avLst/>
            <a:gdLst/>
            <a:ahLst/>
            <a:cxnLst>
              <a:cxn ang="0">
                <a:pos x="0" y="154"/>
              </a:cxn>
              <a:cxn ang="0">
                <a:pos x="154" y="0"/>
              </a:cxn>
              <a:cxn ang="0">
                <a:pos x="262" y="0"/>
              </a:cxn>
              <a:cxn ang="0">
                <a:pos x="106" y="154"/>
              </a:cxn>
              <a:cxn ang="0">
                <a:pos x="0" y="154"/>
              </a:cxn>
            </a:cxnLst>
            <a:rect l="0" t="0" r="r" b="b"/>
            <a:pathLst>
              <a:path w="262" h="154">
                <a:moveTo>
                  <a:pt x="0" y="154"/>
                </a:moveTo>
                <a:lnTo>
                  <a:pt x="154" y="0"/>
                </a:lnTo>
                <a:lnTo>
                  <a:pt x="262" y="0"/>
                </a:lnTo>
                <a:lnTo>
                  <a:pt x="106" y="154"/>
                </a:lnTo>
                <a:lnTo>
                  <a:pt x="0" y="154"/>
                </a:lnTo>
                <a:close/>
              </a:path>
            </a:pathLst>
          </a:custGeom>
          <a:solidFill>
            <a:srgbClr val="254A49"/>
          </a:solidFill>
          <a:ln w="12700" cap="flat" cmpd="sng">
            <a:noFill/>
            <a:prstDash val="solid"/>
            <a:round/>
            <a:headEnd type="none" w="med" len="med"/>
            <a:tailEnd type="none" w="med" len="med"/>
          </a:ln>
          <a:effectLst/>
        </p:spPr>
        <p:txBody>
          <a:bodyPr wrap="none" anchor="ctr"/>
          <a:lstStyle/>
          <a:p>
            <a:endParaRPr lang="en-US"/>
          </a:p>
        </p:txBody>
      </p:sp>
      <p:sp>
        <p:nvSpPr>
          <p:cNvPr id="233525" name="AutoShape 53"/>
          <p:cNvSpPr>
            <a:spLocks noChangeArrowheads="1"/>
          </p:cNvSpPr>
          <p:nvPr/>
        </p:nvSpPr>
        <p:spPr bwMode="auto">
          <a:xfrm>
            <a:off x="4433888" y="1565275"/>
            <a:ext cx="1287462" cy="200025"/>
          </a:xfrm>
          <a:prstGeom prst="cube">
            <a:avLst>
              <a:gd name="adj" fmla="val 59444"/>
            </a:avLst>
          </a:prstGeom>
          <a:noFill/>
          <a:ln w="12700">
            <a:solidFill>
              <a:schemeClr val="tx1"/>
            </a:solidFill>
            <a:miter lim="800000"/>
            <a:headEnd/>
            <a:tailEnd/>
          </a:ln>
          <a:effectLst/>
        </p:spPr>
        <p:txBody>
          <a:bodyPr wrap="none" anchor="ctr"/>
          <a:lstStyle/>
          <a:p>
            <a:endParaRPr lang="en-US"/>
          </a:p>
        </p:txBody>
      </p:sp>
      <p:sp>
        <p:nvSpPr>
          <p:cNvPr id="233526" name="AutoShape 54"/>
          <p:cNvSpPr>
            <a:spLocks noChangeArrowheads="1"/>
          </p:cNvSpPr>
          <p:nvPr/>
        </p:nvSpPr>
        <p:spPr bwMode="auto">
          <a:xfrm>
            <a:off x="4897438" y="1862138"/>
            <a:ext cx="379412" cy="368300"/>
          </a:xfrm>
          <a:prstGeom prst="upArrow">
            <a:avLst>
              <a:gd name="adj1" fmla="val 49898"/>
              <a:gd name="adj2" fmla="val 34718"/>
            </a:avLst>
          </a:prstGeom>
          <a:gradFill rotWithShape="1">
            <a:gsLst>
              <a:gs pos="0">
                <a:schemeClr val="hlink"/>
              </a:gs>
              <a:gs pos="100000">
                <a:schemeClr val="hlink">
                  <a:gamma/>
                  <a:tint val="0"/>
                  <a:invGamma/>
                </a:schemeClr>
              </a:gs>
            </a:gsLst>
            <a:lin ang="5400000" scaled="1"/>
          </a:gradFill>
          <a:ln w="12700">
            <a:noFill/>
            <a:miter lim="800000"/>
            <a:headEnd/>
            <a:tailEnd/>
          </a:ln>
          <a:effectLst/>
        </p:spPr>
        <p:txBody>
          <a:bodyPr wrap="none" anchor="ctr"/>
          <a:lstStyle/>
          <a:p>
            <a:endParaRPr lang="en-US"/>
          </a:p>
        </p:txBody>
      </p:sp>
      <p:sp>
        <p:nvSpPr>
          <p:cNvPr id="233527" name="Text Box 55"/>
          <p:cNvSpPr txBox="1">
            <a:spLocks noChangeArrowheads="1"/>
          </p:cNvSpPr>
          <p:nvPr/>
        </p:nvSpPr>
        <p:spPr bwMode="auto">
          <a:xfrm>
            <a:off x="3714750" y="1928813"/>
            <a:ext cx="1303338" cy="304800"/>
          </a:xfrm>
          <a:prstGeom prst="rect">
            <a:avLst/>
          </a:prstGeom>
          <a:noFill/>
          <a:ln w="12700">
            <a:noFill/>
            <a:miter lim="800000"/>
            <a:headEnd/>
            <a:tailEnd/>
          </a:ln>
          <a:effectLst/>
        </p:spPr>
        <p:txBody>
          <a:bodyPr>
            <a:spAutoFit/>
          </a:bodyPr>
          <a:lstStyle/>
          <a:p>
            <a:r>
              <a:rPr lang="en-US" sz="1400">
                <a:solidFill>
                  <a:schemeClr val="tx1"/>
                </a:solidFill>
              </a:rPr>
              <a:t>FlexClone</a:t>
            </a:r>
          </a:p>
        </p:txBody>
      </p:sp>
      <p:sp>
        <p:nvSpPr>
          <p:cNvPr id="233528" name="Rectangle 56"/>
          <p:cNvSpPr>
            <a:spLocks noChangeArrowheads="1"/>
          </p:cNvSpPr>
          <p:nvPr/>
        </p:nvSpPr>
        <p:spPr bwMode="auto">
          <a:xfrm>
            <a:off x="3749675" y="3787775"/>
            <a:ext cx="2352675" cy="723900"/>
          </a:xfrm>
          <a:prstGeom prst="rect">
            <a:avLst/>
          </a:prstGeom>
          <a:noFill/>
          <a:ln w="9525">
            <a:noFill/>
            <a:miter lim="800000"/>
            <a:headEnd/>
            <a:tailEnd/>
          </a:ln>
          <a:effectLst/>
        </p:spPr>
        <p:txBody>
          <a:bodyPr/>
          <a:lstStyle/>
          <a:p>
            <a:pPr marL="342900" indent="-342900" algn="ctr">
              <a:spcBef>
                <a:spcPct val="30000"/>
              </a:spcBef>
              <a:buClr>
                <a:srgbClr val="FFFFFF"/>
              </a:buClr>
              <a:buFont typeface="Webdings" pitchFamily="18" charset="2"/>
              <a:buNone/>
            </a:pPr>
            <a:r>
              <a:rPr lang="en-US" sz="2400">
                <a:solidFill>
                  <a:schemeClr val="tx1"/>
                </a:solidFill>
              </a:rPr>
              <a:t>FlexClone</a:t>
            </a:r>
            <a:r>
              <a:rPr lang="en-US" sz="2400" baseline="30000">
                <a:solidFill>
                  <a:schemeClr val="tx1"/>
                </a:solidFill>
                <a:cs typeface="Arial" charset="0"/>
              </a:rPr>
              <a:t>™</a:t>
            </a:r>
          </a:p>
        </p:txBody>
      </p:sp>
      <p:sp>
        <p:nvSpPr>
          <p:cNvPr id="233529" name="Text Box 57"/>
          <p:cNvSpPr txBox="1">
            <a:spLocks noChangeArrowheads="1"/>
          </p:cNvSpPr>
          <p:nvPr/>
        </p:nvSpPr>
        <p:spPr bwMode="auto">
          <a:xfrm>
            <a:off x="3727450" y="4416425"/>
            <a:ext cx="2200275" cy="1314450"/>
          </a:xfrm>
          <a:prstGeom prst="rect">
            <a:avLst/>
          </a:prstGeom>
          <a:noFill/>
          <a:ln w="9525">
            <a:noFill/>
            <a:miter lim="800000"/>
            <a:headEnd/>
            <a:tailEnd/>
          </a:ln>
          <a:effectLst/>
        </p:spPr>
        <p:txBody>
          <a:bodyPr>
            <a:spAutoFit/>
          </a:bodyPr>
          <a:lstStyle/>
          <a:p>
            <a:pPr>
              <a:spcAft>
                <a:spcPct val="50000"/>
              </a:spcAft>
              <a:buFont typeface="Webdings" pitchFamily="18" charset="2"/>
              <a:buChar char="4"/>
            </a:pPr>
            <a:r>
              <a:rPr lang="en-US" sz="1600">
                <a:solidFill>
                  <a:schemeClr val="tx1"/>
                </a:solidFill>
              </a:rPr>
              <a:t>Instantaneous</a:t>
            </a:r>
            <a:br>
              <a:rPr lang="en-US" sz="1600">
                <a:solidFill>
                  <a:schemeClr val="tx1"/>
                </a:solidFill>
              </a:rPr>
            </a:br>
            <a:r>
              <a:rPr lang="en-US" sz="1600">
                <a:solidFill>
                  <a:schemeClr val="tx1"/>
                </a:solidFill>
              </a:rPr>
              <a:t>   copies</a:t>
            </a:r>
          </a:p>
          <a:p>
            <a:pPr>
              <a:spcAft>
                <a:spcPct val="50000"/>
              </a:spcAft>
              <a:buFont typeface="Webdings" pitchFamily="18" charset="2"/>
              <a:buChar char="4"/>
            </a:pPr>
            <a:r>
              <a:rPr lang="en-US" sz="1600">
                <a:solidFill>
                  <a:schemeClr val="tx1"/>
                </a:solidFill>
              </a:rPr>
              <a:t>Low storage</a:t>
            </a:r>
            <a:br>
              <a:rPr lang="en-US" sz="1600">
                <a:solidFill>
                  <a:schemeClr val="tx1"/>
                </a:solidFill>
              </a:rPr>
            </a:br>
            <a:r>
              <a:rPr lang="en-US" sz="1600">
                <a:solidFill>
                  <a:schemeClr val="tx1"/>
                </a:solidFill>
              </a:rPr>
              <a:t>    overhead</a:t>
            </a:r>
          </a:p>
        </p:txBody>
      </p:sp>
      <p:sp>
        <p:nvSpPr>
          <p:cNvPr id="233530" name="Rectangle 58"/>
          <p:cNvSpPr>
            <a:spLocks noChangeArrowheads="1"/>
          </p:cNvSpPr>
          <p:nvPr/>
        </p:nvSpPr>
        <p:spPr bwMode="auto">
          <a:xfrm>
            <a:off x="6842125" y="3787775"/>
            <a:ext cx="1758950" cy="671513"/>
          </a:xfrm>
          <a:prstGeom prst="rect">
            <a:avLst/>
          </a:prstGeom>
          <a:noFill/>
          <a:ln w="9525">
            <a:noFill/>
            <a:miter lim="800000"/>
            <a:headEnd/>
            <a:tailEnd/>
          </a:ln>
          <a:effectLst/>
        </p:spPr>
        <p:txBody>
          <a:bodyPr/>
          <a:lstStyle/>
          <a:p>
            <a:pPr marL="342900" indent="-342900" algn="ctr">
              <a:spcBef>
                <a:spcPct val="30000"/>
              </a:spcBef>
              <a:buClr>
                <a:srgbClr val="FFFFFF"/>
              </a:buClr>
              <a:buFont typeface="Webdings" pitchFamily="18" charset="2"/>
              <a:buNone/>
            </a:pPr>
            <a:r>
              <a:rPr lang="en-US" sz="2400">
                <a:solidFill>
                  <a:schemeClr val="tx1"/>
                </a:solidFill>
              </a:rPr>
              <a:t>gFiler</a:t>
            </a:r>
            <a:r>
              <a:rPr lang="en-US" sz="2400" baseline="30000">
                <a:solidFill>
                  <a:schemeClr val="tx1"/>
                </a:solidFill>
                <a:cs typeface="Arial" charset="0"/>
              </a:rPr>
              <a:t>™</a:t>
            </a:r>
          </a:p>
        </p:txBody>
      </p:sp>
      <p:sp>
        <p:nvSpPr>
          <p:cNvPr id="233531" name="Text Box 59"/>
          <p:cNvSpPr txBox="1">
            <a:spLocks noChangeArrowheads="1"/>
          </p:cNvSpPr>
          <p:nvPr/>
        </p:nvSpPr>
        <p:spPr bwMode="auto">
          <a:xfrm>
            <a:off x="6619875" y="4416425"/>
            <a:ext cx="1892300" cy="1803400"/>
          </a:xfrm>
          <a:prstGeom prst="rect">
            <a:avLst/>
          </a:prstGeom>
          <a:noFill/>
          <a:ln w="9525">
            <a:noFill/>
            <a:miter lim="800000"/>
            <a:headEnd/>
            <a:tailEnd/>
          </a:ln>
          <a:effectLst/>
        </p:spPr>
        <p:txBody>
          <a:bodyPr>
            <a:spAutoFit/>
          </a:bodyPr>
          <a:lstStyle/>
          <a:p>
            <a:pPr>
              <a:spcAft>
                <a:spcPct val="50000"/>
              </a:spcAft>
              <a:buFont typeface="Webdings" pitchFamily="18" charset="2"/>
              <a:buChar char="4"/>
            </a:pPr>
            <a:r>
              <a:rPr lang="en-US" sz="1600">
                <a:solidFill>
                  <a:schemeClr val="tx1"/>
                </a:solidFill>
              </a:rPr>
              <a:t>Heterogeneous</a:t>
            </a:r>
            <a:br>
              <a:rPr lang="en-US" sz="1600">
                <a:solidFill>
                  <a:schemeClr val="tx1"/>
                </a:solidFill>
              </a:rPr>
            </a:br>
            <a:r>
              <a:rPr lang="en-US" sz="1600">
                <a:solidFill>
                  <a:schemeClr val="tx1"/>
                </a:solidFill>
              </a:rPr>
              <a:t>    storage</a:t>
            </a:r>
            <a:br>
              <a:rPr lang="en-US" sz="1600">
                <a:solidFill>
                  <a:schemeClr val="tx1"/>
                </a:solidFill>
              </a:rPr>
            </a:br>
            <a:r>
              <a:rPr lang="en-US" sz="1600">
                <a:solidFill>
                  <a:schemeClr val="tx1"/>
                </a:solidFill>
              </a:rPr>
              <a:t>    virtualization</a:t>
            </a:r>
          </a:p>
          <a:p>
            <a:pPr>
              <a:spcAft>
                <a:spcPct val="50000"/>
              </a:spcAft>
              <a:buFont typeface="Webdings" pitchFamily="18" charset="2"/>
              <a:buChar char="4"/>
            </a:pPr>
            <a:r>
              <a:rPr lang="en-US" sz="1600">
                <a:solidFill>
                  <a:schemeClr val="tx1"/>
                </a:solidFill>
              </a:rPr>
              <a:t>Support for</a:t>
            </a:r>
            <a:br>
              <a:rPr lang="en-US" sz="1600">
                <a:solidFill>
                  <a:schemeClr val="tx1"/>
                </a:solidFill>
              </a:rPr>
            </a:br>
            <a:r>
              <a:rPr lang="en-US" sz="1600">
                <a:solidFill>
                  <a:schemeClr val="tx1"/>
                </a:solidFill>
              </a:rPr>
              <a:t>    leading</a:t>
            </a:r>
            <a:br>
              <a:rPr lang="en-US" sz="1600">
                <a:solidFill>
                  <a:schemeClr val="tx1"/>
                </a:solidFill>
              </a:rPr>
            </a:br>
            <a:r>
              <a:rPr lang="en-US" sz="1600">
                <a:solidFill>
                  <a:schemeClr val="tx1"/>
                </a:solidFill>
              </a:rPr>
              <a:t>    vendors</a:t>
            </a:r>
            <a:endParaRPr lang="en-US" sz="1600"/>
          </a:p>
        </p:txBody>
      </p:sp>
      <p:pic>
        <p:nvPicPr>
          <p:cNvPr id="233532" name="Picture 60" descr="gfiler"/>
          <p:cNvPicPr>
            <a:picLocks noChangeAspect="1" noChangeArrowheads="1"/>
          </p:cNvPicPr>
          <p:nvPr/>
        </p:nvPicPr>
        <p:blipFill>
          <a:blip r:embed="rId3" cstate="print"/>
          <a:srcRect/>
          <a:stretch>
            <a:fillRect/>
          </a:stretch>
        </p:blipFill>
        <p:spPr bwMode="auto">
          <a:xfrm>
            <a:off x="6678613" y="2119313"/>
            <a:ext cx="1668462" cy="1135062"/>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gray">
          <a:xfrm>
            <a:off x="539750" y="1504950"/>
            <a:ext cx="1454150" cy="496888"/>
          </a:xfrm>
          <a:prstGeom prst="rect">
            <a:avLst/>
          </a:prstGeom>
          <a:solidFill>
            <a:schemeClr val="hlink"/>
          </a:solidFill>
          <a:ln w="9525">
            <a:noFill/>
            <a:miter lim="800000"/>
            <a:headEnd/>
            <a:tailEnd/>
          </a:ln>
          <a:effectLst/>
        </p:spPr>
        <p:txBody>
          <a:bodyPr wrap="none" anchor="ctr"/>
          <a:lstStyle/>
          <a:p>
            <a:pPr algn="ctr"/>
            <a:r>
              <a:rPr lang="en-US" sz="1300">
                <a:solidFill>
                  <a:schemeClr val="tx1"/>
                </a:solidFill>
              </a:rPr>
              <a:t>Primary</a:t>
            </a:r>
            <a:br>
              <a:rPr lang="en-US" sz="1300">
                <a:solidFill>
                  <a:schemeClr val="tx1"/>
                </a:solidFill>
              </a:rPr>
            </a:br>
            <a:r>
              <a:rPr lang="en-US" sz="1300">
                <a:solidFill>
                  <a:schemeClr val="tx1"/>
                </a:solidFill>
              </a:rPr>
              <a:t>Storage</a:t>
            </a:r>
          </a:p>
        </p:txBody>
      </p:sp>
      <p:sp>
        <p:nvSpPr>
          <p:cNvPr id="78851" name="Rectangle 3"/>
          <p:cNvSpPr>
            <a:spLocks noChangeArrowheads="1"/>
          </p:cNvSpPr>
          <p:nvPr/>
        </p:nvSpPr>
        <p:spPr bwMode="gray">
          <a:xfrm>
            <a:off x="3816350" y="1504950"/>
            <a:ext cx="1454150" cy="501650"/>
          </a:xfrm>
          <a:prstGeom prst="rect">
            <a:avLst/>
          </a:prstGeom>
          <a:solidFill>
            <a:schemeClr val="hlink"/>
          </a:solidFill>
          <a:ln w="9525">
            <a:noFill/>
            <a:miter lim="800000"/>
            <a:headEnd/>
            <a:tailEnd/>
          </a:ln>
          <a:effectLst/>
        </p:spPr>
        <p:txBody>
          <a:bodyPr wrap="none" anchor="ctr"/>
          <a:lstStyle/>
          <a:p>
            <a:pPr algn="ctr"/>
            <a:r>
              <a:rPr lang="en-US" sz="1300">
                <a:solidFill>
                  <a:schemeClr val="tx1"/>
                </a:solidFill>
              </a:rPr>
              <a:t>Nearline</a:t>
            </a:r>
            <a:br>
              <a:rPr lang="en-US" sz="1300">
                <a:solidFill>
                  <a:schemeClr val="tx1"/>
                </a:solidFill>
              </a:rPr>
            </a:br>
            <a:r>
              <a:rPr lang="en-US" sz="1300">
                <a:solidFill>
                  <a:schemeClr val="tx1"/>
                </a:solidFill>
              </a:rPr>
              <a:t>Storage</a:t>
            </a:r>
          </a:p>
        </p:txBody>
      </p:sp>
      <p:sp>
        <p:nvSpPr>
          <p:cNvPr id="78852" name="Rectangle 4"/>
          <p:cNvSpPr>
            <a:spLocks noChangeArrowheads="1"/>
          </p:cNvSpPr>
          <p:nvPr/>
        </p:nvSpPr>
        <p:spPr bwMode="gray">
          <a:xfrm>
            <a:off x="5475288" y="1504950"/>
            <a:ext cx="1663700" cy="501650"/>
          </a:xfrm>
          <a:prstGeom prst="rect">
            <a:avLst/>
          </a:prstGeom>
          <a:solidFill>
            <a:schemeClr val="hlink"/>
          </a:solidFill>
          <a:ln w="9525">
            <a:noFill/>
            <a:miter lim="800000"/>
            <a:headEnd/>
            <a:tailEnd/>
          </a:ln>
          <a:effectLst/>
        </p:spPr>
        <p:txBody>
          <a:bodyPr anchor="ctr"/>
          <a:lstStyle/>
          <a:p>
            <a:pPr algn="ctr"/>
            <a:r>
              <a:rPr lang="en-US" sz="1300">
                <a:solidFill>
                  <a:schemeClr val="tx1"/>
                </a:solidFill>
              </a:rPr>
              <a:t>Heterogeneous Storage Gateway</a:t>
            </a:r>
            <a:endParaRPr lang="en-US" sz="1400">
              <a:solidFill>
                <a:schemeClr val="tx1"/>
              </a:solidFill>
            </a:endParaRPr>
          </a:p>
        </p:txBody>
      </p:sp>
      <p:sp>
        <p:nvSpPr>
          <p:cNvPr id="78853" name="Rectangle 5"/>
          <p:cNvSpPr>
            <a:spLocks noChangeArrowheads="1"/>
          </p:cNvSpPr>
          <p:nvPr/>
        </p:nvSpPr>
        <p:spPr bwMode="gray">
          <a:xfrm>
            <a:off x="7324725" y="1504950"/>
            <a:ext cx="1454150" cy="501650"/>
          </a:xfrm>
          <a:prstGeom prst="rect">
            <a:avLst/>
          </a:prstGeom>
          <a:solidFill>
            <a:schemeClr val="hlink"/>
          </a:solidFill>
          <a:ln w="9525">
            <a:noFill/>
            <a:miter lim="800000"/>
            <a:headEnd/>
            <a:tailEnd/>
          </a:ln>
          <a:effectLst/>
        </p:spPr>
        <p:txBody>
          <a:bodyPr wrap="none" anchor="ctr"/>
          <a:lstStyle/>
          <a:p>
            <a:pPr algn="ctr"/>
            <a:r>
              <a:rPr lang="en-US" sz="1300">
                <a:solidFill>
                  <a:schemeClr val="tx1"/>
                </a:solidFill>
              </a:rPr>
              <a:t>Content</a:t>
            </a:r>
            <a:br>
              <a:rPr lang="en-US" sz="1300">
                <a:solidFill>
                  <a:schemeClr val="tx1"/>
                </a:solidFill>
              </a:rPr>
            </a:br>
            <a:r>
              <a:rPr lang="en-US" sz="1300">
                <a:solidFill>
                  <a:schemeClr val="tx1"/>
                </a:solidFill>
              </a:rPr>
              <a:t>Delivery</a:t>
            </a:r>
          </a:p>
        </p:txBody>
      </p:sp>
      <p:sp>
        <p:nvSpPr>
          <p:cNvPr id="78854" name="Rectangle 6"/>
          <p:cNvSpPr>
            <a:spLocks noChangeArrowheads="1"/>
          </p:cNvSpPr>
          <p:nvPr/>
        </p:nvSpPr>
        <p:spPr bwMode="gray">
          <a:xfrm>
            <a:off x="2166938" y="1504950"/>
            <a:ext cx="1454150" cy="501650"/>
          </a:xfrm>
          <a:prstGeom prst="rect">
            <a:avLst/>
          </a:prstGeom>
          <a:solidFill>
            <a:schemeClr val="hlink"/>
          </a:solidFill>
          <a:ln w="9525">
            <a:noFill/>
            <a:miter lim="800000"/>
            <a:headEnd/>
            <a:tailEnd/>
          </a:ln>
          <a:effectLst/>
        </p:spPr>
        <p:txBody>
          <a:bodyPr wrap="none" anchor="ctr"/>
          <a:lstStyle/>
          <a:p>
            <a:pPr algn="ctr"/>
            <a:r>
              <a:rPr lang="en-US" sz="1300">
                <a:solidFill>
                  <a:schemeClr val="tx1"/>
                </a:solidFill>
              </a:rPr>
              <a:t>Remote/</a:t>
            </a:r>
            <a:br>
              <a:rPr lang="en-US" sz="1300">
                <a:solidFill>
                  <a:schemeClr val="tx1"/>
                </a:solidFill>
              </a:rPr>
            </a:br>
            <a:r>
              <a:rPr lang="en-US" sz="1300">
                <a:solidFill>
                  <a:schemeClr val="tx1"/>
                </a:solidFill>
              </a:rPr>
              <a:t>Small Office</a:t>
            </a:r>
            <a:endParaRPr lang="en-US" sz="1300">
              <a:solidFill>
                <a:schemeClr val="bg1"/>
              </a:solidFill>
            </a:endParaRPr>
          </a:p>
        </p:txBody>
      </p:sp>
      <p:pic>
        <p:nvPicPr>
          <p:cNvPr id="78855" name="Picture 7" descr="Server"/>
          <p:cNvPicPr>
            <a:picLocks noChangeAspect="1" noChangeArrowheads="1"/>
          </p:cNvPicPr>
          <p:nvPr/>
        </p:nvPicPr>
        <p:blipFill>
          <a:blip r:embed="rId3" cstate="print"/>
          <a:srcRect/>
          <a:stretch>
            <a:fillRect/>
          </a:stretch>
        </p:blipFill>
        <p:spPr bwMode="auto">
          <a:xfrm>
            <a:off x="157163" y="2214563"/>
            <a:ext cx="2028825" cy="1520825"/>
          </a:xfrm>
          <a:prstGeom prst="rect">
            <a:avLst/>
          </a:prstGeom>
          <a:noFill/>
        </p:spPr>
      </p:pic>
      <p:sp>
        <p:nvSpPr>
          <p:cNvPr id="78856" name="Text Box 8"/>
          <p:cNvSpPr txBox="1">
            <a:spLocks noChangeArrowheads="1"/>
          </p:cNvSpPr>
          <p:nvPr/>
        </p:nvSpPr>
        <p:spPr bwMode="gray">
          <a:xfrm>
            <a:off x="434975" y="3719513"/>
            <a:ext cx="1622425" cy="1069975"/>
          </a:xfrm>
          <a:prstGeom prst="rect">
            <a:avLst/>
          </a:prstGeom>
          <a:noFill/>
          <a:ln w="9525">
            <a:noFill/>
            <a:miter lim="800000"/>
            <a:headEnd/>
            <a:tailEnd/>
          </a:ln>
          <a:effectLst/>
        </p:spPr>
        <p:txBody>
          <a:bodyPr>
            <a:spAutoFit/>
          </a:bodyPr>
          <a:lstStyle/>
          <a:p>
            <a:pPr eaLnBrk="0" hangingPunct="0"/>
            <a:r>
              <a:rPr lang="en-US" sz="1600">
                <a:solidFill>
                  <a:schemeClr val="tx1"/>
                </a:solidFill>
              </a:rPr>
              <a:t>FAS900 Series</a:t>
            </a:r>
          </a:p>
          <a:p>
            <a:pPr eaLnBrk="0" hangingPunct="0"/>
            <a:r>
              <a:rPr lang="en-US" sz="1600" b="0">
                <a:solidFill>
                  <a:schemeClr val="tx1"/>
                </a:solidFill>
              </a:rPr>
              <a:t>Unified data center class storage</a:t>
            </a:r>
          </a:p>
        </p:txBody>
      </p:sp>
      <p:sp>
        <p:nvSpPr>
          <p:cNvPr id="78857" name="Text Box 9"/>
          <p:cNvSpPr txBox="1">
            <a:spLocks noChangeArrowheads="1"/>
          </p:cNvSpPr>
          <p:nvPr/>
        </p:nvSpPr>
        <p:spPr bwMode="gray">
          <a:xfrm>
            <a:off x="3951288" y="3719513"/>
            <a:ext cx="1549400" cy="1069975"/>
          </a:xfrm>
          <a:prstGeom prst="rect">
            <a:avLst/>
          </a:prstGeom>
          <a:noFill/>
          <a:ln w="9525">
            <a:noFill/>
            <a:miter lim="800000"/>
            <a:headEnd/>
            <a:tailEnd/>
          </a:ln>
          <a:effectLst/>
        </p:spPr>
        <p:txBody>
          <a:bodyPr>
            <a:spAutoFit/>
          </a:bodyPr>
          <a:lstStyle/>
          <a:p>
            <a:pPr eaLnBrk="0" hangingPunct="0"/>
            <a:r>
              <a:rPr lang="en-US" sz="1600">
                <a:solidFill>
                  <a:schemeClr val="tx1"/>
                </a:solidFill>
              </a:rPr>
              <a:t>NearStore</a:t>
            </a:r>
            <a:r>
              <a:rPr lang="en-US" sz="1000" baseline="70000">
                <a:solidFill>
                  <a:schemeClr val="tx1"/>
                </a:solidFill>
                <a:cs typeface="Arial" charset="0"/>
              </a:rPr>
              <a:t>®</a:t>
            </a:r>
            <a:endParaRPr lang="en-US" sz="1000" baseline="70000">
              <a:solidFill>
                <a:schemeClr val="tx1"/>
              </a:solidFill>
            </a:endParaRPr>
          </a:p>
          <a:p>
            <a:pPr eaLnBrk="0" hangingPunct="0"/>
            <a:r>
              <a:rPr lang="en-US" sz="1600" b="0">
                <a:solidFill>
                  <a:schemeClr val="tx1"/>
                </a:solidFill>
              </a:rPr>
              <a:t>Economical secondary storage</a:t>
            </a:r>
          </a:p>
        </p:txBody>
      </p:sp>
      <p:sp>
        <p:nvSpPr>
          <p:cNvPr id="78858" name="Text Box 10"/>
          <p:cNvSpPr txBox="1">
            <a:spLocks noChangeArrowheads="1"/>
          </p:cNvSpPr>
          <p:nvPr/>
        </p:nvSpPr>
        <p:spPr bwMode="gray">
          <a:xfrm>
            <a:off x="7346950" y="3719513"/>
            <a:ext cx="1547813" cy="1314450"/>
          </a:xfrm>
          <a:prstGeom prst="rect">
            <a:avLst/>
          </a:prstGeom>
          <a:noFill/>
          <a:ln w="9525">
            <a:noFill/>
            <a:miter lim="800000"/>
            <a:headEnd/>
            <a:tailEnd/>
          </a:ln>
          <a:effectLst/>
        </p:spPr>
        <p:txBody>
          <a:bodyPr>
            <a:spAutoFit/>
          </a:bodyPr>
          <a:lstStyle/>
          <a:p>
            <a:pPr eaLnBrk="0" hangingPunct="0"/>
            <a:r>
              <a:rPr lang="en-US" sz="1600">
                <a:solidFill>
                  <a:schemeClr val="tx1"/>
                </a:solidFill>
              </a:rPr>
              <a:t>NetCache</a:t>
            </a:r>
            <a:r>
              <a:rPr lang="en-US" sz="1000" baseline="70000">
                <a:solidFill>
                  <a:schemeClr val="tx1"/>
                </a:solidFill>
                <a:cs typeface="Arial" charset="0"/>
              </a:rPr>
              <a:t>®</a:t>
            </a:r>
            <a:endParaRPr lang="en-US" sz="1600">
              <a:solidFill>
                <a:schemeClr val="tx1"/>
              </a:solidFill>
            </a:endParaRPr>
          </a:p>
          <a:p>
            <a:pPr eaLnBrk="0" hangingPunct="0"/>
            <a:r>
              <a:rPr lang="en-US" sz="1600" b="0">
                <a:solidFill>
                  <a:schemeClr val="tx1"/>
                </a:solidFill>
              </a:rPr>
              <a:t>Accelerated and secure access to </a:t>
            </a:r>
            <a:br>
              <a:rPr lang="en-US" sz="1600" b="0">
                <a:solidFill>
                  <a:schemeClr val="tx1"/>
                </a:solidFill>
              </a:rPr>
            </a:br>
            <a:r>
              <a:rPr lang="en-US" sz="1600" b="0">
                <a:solidFill>
                  <a:schemeClr val="tx1"/>
                </a:solidFill>
              </a:rPr>
              <a:t>Web content</a:t>
            </a:r>
          </a:p>
        </p:txBody>
      </p:sp>
      <p:sp>
        <p:nvSpPr>
          <p:cNvPr id="78859" name="Text Box 11"/>
          <p:cNvSpPr txBox="1">
            <a:spLocks noChangeArrowheads="1"/>
          </p:cNvSpPr>
          <p:nvPr/>
        </p:nvSpPr>
        <p:spPr bwMode="gray">
          <a:xfrm>
            <a:off x="5710238" y="3719513"/>
            <a:ext cx="1376362" cy="1314450"/>
          </a:xfrm>
          <a:prstGeom prst="rect">
            <a:avLst/>
          </a:prstGeom>
          <a:noFill/>
          <a:ln w="9525">
            <a:noFill/>
            <a:miter lim="800000"/>
            <a:headEnd/>
            <a:tailEnd/>
          </a:ln>
          <a:effectLst/>
        </p:spPr>
        <p:txBody>
          <a:bodyPr>
            <a:spAutoFit/>
          </a:bodyPr>
          <a:lstStyle/>
          <a:p>
            <a:pPr eaLnBrk="0" hangingPunct="0"/>
            <a:r>
              <a:rPr lang="en-US" sz="1600">
                <a:solidFill>
                  <a:schemeClr val="tx1"/>
                </a:solidFill>
              </a:rPr>
              <a:t>gFiler</a:t>
            </a:r>
            <a:r>
              <a:rPr lang="en-US" sz="1200" baseline="50000">
                <a:solidFill>
                  <a:schemeClr val="tx1"/>
                </a:solidFill>
                <a:cs typeface="Arial" charset="0"/>
              </a:rPr>
              <a:t>™</a:t>
            </a:r>
            <a:endParaRPr lang="en-US" sz="1200" baseline="50000">
              <a:solidFill>
                <a:schemeClr val="tx1"/>
              </a:solidFill>
            </a:endParaRPr>
          </a:p>
          <a:p>
            <a:pPr eaLnBrk="0" hangingPunct="0"/>
            <a:r>
              <a:rPr lang="en-US" sz="1600" b="0">
                <a:solidFill>
                  <a:schemeClr val="tx1"/>
                </a:solidFill>
              </a:rPr>
              <a:t>Intelligent gateway for existing storage</a:t>
            </a:r>
          </a:p>
        </p:txBody>
      </p:sp>
      <p:sp>
        <p:nvSpPr>
          <p:cNvPr id="78860" name="Text Box 12"/>
          <p:cNvSpPr txBox="1">
            <a:spLocks noChangeArrowheads="1"/>
          </p:cNvSpPr>
          <p:nvPr/>
        </p:nvSpPr>
        <p:spPr bwMode="gray">
          <a:xfrm>
            <a:off x="2160588" y="3719513"/>
            <a:ext cx="1703387" cy="1314450"/>
          </a:xfrm>
          <a:prstGeom prst="rect">
            <a:avLst/>
          </a:prstGeom>
          <a:noFill/>
          <a:ln w="9525">
            <a:noFill/>
            <a:miter lim="800000"/>
            <a:headEnd/>
            <a:tailEnd/>
          </a:ln>
          <a:effectLst/>
        </p:spPr>
        <p:txBody>
          <a:bodyPr>
            <a:spAutoFit/>
          </a:bodyPr>
          <a:lstStyle/>
          <a:p>
            <a:pPr eaLnBrk="0" hangingPunct="0"/>
            <a:r>
              <a:rPr lang="en-US" sz="1600">
                <a:solidFill>
                  <a:schemeClr val="tx1"/>
                </a:solidFill>
              </a:rPr>
              <a:t>FAS200 Series</a:t>
            </a:r>
          </a:p>
          <a:p>
            <a:pPr eaLnBrk="0" hangingPunct="0"/>
            <a:r>
              <a:rPr lang="en-US" sz="1600" b="0">
                <a:solidFill>
                  <a:schemeClr val="tx1"/>
                </a:solidFill>
              </a:rPr>
              <a:t>Remote office and small business storage</a:t>
            </a:r>
          </a:p>
        </p:txBody>
      </p:sp>
      <p:sp>
        <p:nvSpPr>
          <p:cNvPr id="78861" name="Rectangle 13"/>
          <p:cNvSpPr>
            <a:spLocks noChangeArrowheads="1"/>
          </p:cNvSpPr>
          <p:nvPr/>
        </p:nvSpPr>
        <p:spPr bwMode="auto">
          <a:xfrm>
            <a:off x="539750" y="5259388"/>
            <a:ext cx="8239125" cy="300037"/>
          </a:xfrm>
          <a:prstGeom prst="rect">
            <a:avLst/>
          </a:prstGeom>
          <a:solidFill>
            <a:schemeClr val="bg2"/>
          </a:solidFill>
          <a:ln w="9525">
            <a:noFill/>
            <a:miter lim="800000"/>
            <a:headEnd/>
            <a:tailEnd/>
          </a:ln>
          <a:effectLst/>
        </p:spPr>
        <p:txBody>
          <a:bodyPr wrap="none" anchor="ctr"/>
          <a:lstStyle/>
          <a:p>
            <a:pPr algn="ctr"/>
            <a:r>
              <a:rPr lang="en-US" sz="1400">
                <a:solidFill>
                  <a:schemeClr val="tx1"/>
                </a:solidFill>
              </a:rPr>
              <a:t>Data ONTAP</a:t>
            </a:r>
            <a:r>
              <a:rPr lang="en-US" sz="1000" baseline="50000">
                <a:solidFill>
                  <a:schemeClr val="tx1"/>
                </a:solidFill>
                <a:cs typeface="Arial" charset="0"/>
              </a:rPr>
              <a:t>™</a:t>
            </a:r>
            <a:r>
              <a:rPr lang="en-US" sz="1400">
                <a:solidFill>
                  <a:schemeClr val="tx1"/>
                </a:solidFill>
              </a:rPr>
              <a:t> operating system – SAN, NAS, iSCSI, caching</a:t>
            </a:r>
          </a:p>
        </p:txBody>
      </p:sp>
      <p:sp>
        <p:nvSpPr>
          <p:cNvPr id="78868" name="Rectangle 20"/>
          <p:cNvSpPr>
            <a:spLocks noGrp="1" noChangeArrowheads="1"/>
          </p:cNvSpPr>
          <p:nvPr>
            <p:ph type="title"/>
          </p:nvPr>
        </p:nvSpPr>
        <p:spPr/>
        <p:txBody>
          <a:bodyPr/>
          <a:lstStyle/>
          <a:p>
            <a:r>
              <a:rPr lang="en-US"/>
              <a:t>NetApp Product Lines</a:t>
            </a:r>
          </a:p>
        </p:txBody>
      </p:sp>
      <p:pic>
        <p:nvPicPr>
          <p:cNvPr id="78869" name="Picture 21" descr="fas250"/>
          <p:cNvPicPr>
            <a:picLocks noChangeAspect="1" noChangeArrowheads="1"/>
          </p:cNvPicPr>
          <p:nvPr/>
        </p:nvPicPr>
        <p:blipFill>
          <a:blip r:embed="rId4" cstate="print"/>
          <a:srcRect/>
          <a:stretch>
            <a:fillRect/>
          </a:stretch>
        </p:blipFill>
        <p:spPr bwMode="auto">
          <a:xfrm>
            <a:off x="2163763" y="2741613"/>
            <a:ext cx="1577975" cy="525462"/>
          </a:xfrm>
          <a:prstGeom prst="rect">
            <a:avLst/>
          </a:prstGeom>
          <a:noFill/>
        </p:spPr>
      </p:pic>
      <p:pic>
        <p:nvPicPr>
          <p:cNvPr id="78870" name="Picture 22" descr="nearline"/>
          <p:cNvPicPr>
            <a:picLocks noChangeAspect="1" noChangeArrowheads="1"/>
          </p:cNvPicPr>
          <p:nvPr/>
        </p:nvPicPr>
        <p:blipFill>
          <a:blip r:embed="rId5" cstate="print"/>
          <a:srcRect/>
          <a:stretch>
            <a:fillRect/>
          </a:stretch>
        </p:blipFill>
        <p:spPr bwMode="auto">
          <a:xfrm>
            <a:off x="4179888" y="2100263"/>
            <a:ext cx="788987" cy="1593850"/>
          </a:xfrm>
          <a:prstGeom prst="rect">
            <a:avLst/>
          </a:prstGeom>
          <a:noFill/>
        </p:spPr>
      </p:pic>
      <p:pic>
        <p:nvPicPr>
          <p:cNvPr id="78871" name="Picture 23" descr="gFiler"/>
          <p:cNvPicPr>
            <a:picLocks noChangeAspect="1" noChangeArrowheads="1"/>
          </p:cNvPicPr>
          <p:nvPr/>
        </p:nvPicPr>
        <p:blipFill>
          <a:blip r:embed="rId6" cstate="print"/>
          <a:srcRect/>
          <a:stretch>
            <a:fillRect/>
          </a:stretch>
        </p:blipFill>
        <p:spPr bwMode="auto">
          <a:xfrm>
            <a:off x="5576888" y="2582863"/>
            <a:ext cx="1400175" cy="865187"/>
          </a:xfrm>
          <a:prstGeom prst="rect">
            <a:avLst/>
          </a:prstGeom>
          <a:noFill/>
        </p:spPr>
      </p:pic>
      <p:pic>
        <p:nvPicPr>
          <p:cNvPr id="78872" name="Picture 24" descr="c1200_netcache"/>
          <p:cNvPicPr>
            <a:picLocks noChangeAspect="1" noChangeArrowheads="1"/>
          </p:cNvPicPr>
          <p:nvPr/>
        </p:nvPicPr>
        <p:blipFill>
          <a:blip r:embed="rId7" cstate="print"/>
          <a:srcRect/>
          <a:stretch>
            <a:fillRect/>
          </a:stretch>
        </p:blipFill>
        <p:spPr bwMode="auto">
          <a:xfrm>
            <a:off x="7283450" y="3251200"/>
            <a:ext cx="1498600" cy="363538"/>
          </a:xfrm>
          <a:prstGeom prst="rect">
            <a:avLst/>
          </a:prstGeom>
          <a:noFill/>
        </p:spPr>
      </p:pic>
      <p:pic>
        <p:nvPicPr>
          <p:cNvPr id="78873" name="Picture 25" descr="c6200_netcache"/>
          <p:cNvPicPr>
            <a:picLocks noChangeAspect="1" noChangeArrowheads="1"/>
          </p:cNvPicPr>
          <p:nvPr/>
        </p:nvPicPr>
        <p:blipFill>
          <a:blip r:embed="rId8" cstate="print"/>
          <a:srcRect/>
          <a:stretch>
            <a:fillRect/>
          </a:stretch>
        </p:blipFill>
        <p:spPr bwMode="auto">
          <a:xfrm>
            <a:off x="7361238" y="2563813"/>
            <a:ext cx="1289050" cy="85725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Rectangle 7"/>
          <p:cNvSpPr>
            <a:spLocks noChangeArrowheads="1"/>
          </p:cNvSpPr>
          <p:nvPr/>
        </p:nvSpPr>
        <p:spPr bwMode="auto">
          <a:xfrm>
            <a:off x="282575" y="1481138"/>
            <a:ext cx="8577263" cy="465137"/>
          </a:xfrm>
          <a:prstGeom prst="rect">
            <a:avLst/>
          </a:prstGeom>
          <a:solidFill>
            <a:srgbClr val="E3B600"/>
          </a:solidFill>
          <a:ln w="9525">
            <a:noFill/>
            <a:miter lim="800000"/>
            <a:headEnd/>
            <a:tailEnd/>
          </a:ln>
          <a:effectLst/>
        </p:spPr>
        <p:txBody>
          <a:bodyPr wrap="none" anchor="ctr"/>
          <a:lstStyle/>
          <a:p>
            <a:pPr algn="ctr"/>
            <a:r>
              <a:rPr lang="en-US" sz="2000">
                <a:solidFill>
                  <a:schemeClr val="bg1"/>
                </a:solidFill>
              </a:rPr>
              <a:t>Common software architecture; comprehensive portfolio</a:t>
            </a:r>
          </a:p>
        </p:txBody>
      </p:sp>
      <p:sp>
        <p:nvSpPr>
          <p:cNvPr id="80907" name="Rectangle 11"/>
          <p:cNvSpPr>
            <a:spLocks noGrp="1" noChangeArrowheads="1"/>
          </p:cNvSpPr>
          <p:nvPr>
            <p:ph type="title"/>
          </p:nvPr>
        </p:nvSpPr>
        <p:spPr/>
        <p:txBody>
          <a:bodyPr>
            <a:normAutofit fontScale="90000"/>
          </a:bodyPr>
          <a:lstStyle/>
          <a:p>
            <a:r>
              <a:rPr lang="en-US"/>
              <a:t>NetApp Storage Software Suite</a:t>
            </a:r>
          </a:p>
        </p:txBody>
      </p:sp>
      <p:sp>
        <p:nvSpPr>
          <p:cNvPr id="80912" name="Rectangle 16"/>
          <p:cNvSpPr>
            <a:spLocks noChangeArrowheads="1"/>
          </p:cNvSpPr>
          <p:nvPr/>
        </p:nvSpPr>
        <p:spPr bwMode="gray">
          <a:xfrm>
            <a:off x="290513" y="2151063"/>
            <a:ext cx="2778125" cy="3279775"/>
          </a:xfrm>
          <a:prstGeom prst="rect">
            <a:avLst/>
          </a:prstGeom>
          <a:solidFill>
            <a:schemeClr val="hlink"/>
          </a:solidFill>
          <a:ln w="9525">
            <a:noFill/>
            <a:miter lim="800000"/>
            <a:headEnd/>
            <a:tailEnd/>
          </a:ln>
          <a:effectLst/>
        </p:spPr>
        <p:txBody>
          <a:bodyPr/>
          <a:lstStyle/>
          <a:p>
            <a:pPr marL="171450" indent="-171450" eaLnBrk="0" hangingPunct="0">
              <a:spcBef>
                <a:spcPct val="50000"/>
              </a:spcBef>
            </a:pPr>
            <a:r>
              <a:rPr lang="en-US">
                <a:solidFill>
                  <a:schemeClr val="tx1"/>
                </a:solidFill>
                <a:effectLst>
                  <a:outerShdw blurRad="38100" dist="38100" dir="2700000" algn="tl">
                    <a:srgbClr val="000000"/>
                  </a:outerShdw>
                </a:effectLst>
              </a:rPr>
              <a:t>Storage consolidation</a:t>
            </a:r>
          </a:p>
          <a:p>
            <a:pPr marL="171450" indent="-171450" eaLnBrk="0" hangingPunct="0">
              <a:spcBef>
                <a:spcPct val="50000"/>
              </a:spcBef>
              <a:buFont typeface="Webdings" pitchFamily="18" charset="2"/>
              <a:buChar char="4"/>
            </a:pPr>
            <a:r>
              <a:rPr lang="en-US" sz="1600">
                <a:solidFill>
                  <a:schemeClr val="tx1"/>
                </a:solidFill>
              </a:rPr>
              <a:t>HA: </a:t>
            </a:r>
            <a:r>
              <a:rPr lang="en-US" sz="1600" b="0" i="1">
                <a:solidFill>
                  <a:schemeClr val="tx1"/>
                </a:solidFill>
              </a:rPr>
              <a:t>Clustered failover</a:t>
            </a:r>
          </a:p>
          <a:p>
            <a:pPr marL="171450" indent="-171450">
              <a:spcBef>
                <a:spcPct val="50000"/>
              </a:spcBef>
              <a:buFont typeface="Webdings" pitchFamily="18" charset="2"/>
              <a:buChar char="4"/>
            </a:pPr>
            <a:r>
              <a:rPr lang="en-US" sz="1600">
                <a:solidFill>
                  <a:schemeClr val="tx1"/>
                </a:solidFill>
              </a:rPr>
              <a:t>Data Access: </a:t>
            </a:r>
            <a:r>
              <a:rPr lang="en-US" sz="1600" b="0" i="1">
                <a:solidFill>
                  <a:schemeClr val="tx1"/>
                </a:solidFill>
              </a:rPr>
              <a:t>FCP, iSCSI,</a:t>
            </a:r>
            <a:r>
              <a:rPr lang="en-US" sz="1600">
                <a:solidFill>
                  <a:schemeClr val="tx1"/>
                </a:solidFill>
              </a:rPr>
              <a:t> </a:t>
            </a:r>
            <a:r>
              <a:rPr lang="en-US" sz="1600" b="0" i="1">
                <a:solidFill>
                  <a:schemeClr val="tx1"/>
                </a:solidFill>
              </a:rPr>
              <a:t>NFS, CIFS </a:t>
            </a:r>
          </a:p>
          <a:p>
            <a:pPr marL="171450" indent="-171450">
              <a:spcBef>
                <a:spcPct val="50000"/>
              </a:spcBef>
              <a:buFont typeface="Webdings" pitchFamily="18" charset="2"/>
              <a:buChar char="4"/>
            </a:pPr>
            <a:r>
              <a:rPr lang="en-US" sz="1600">
                <a:solidFill>
                  <a:schemeClr val="tx1"/>
                </a:solidFill>
              </a:rPr>
              <a:t>Data Cloning: </a:t>
            </a:r>
            <a:r>
              <a:rPr lang="en-US" sz="1600" b="0" i="1">
                <a:solidFill>
                  <a:schemeClr val="tx1"/>
                </a:solidFill>
              </a:rPr>
              <a:t>FlexClone</a:t>
            </a:r>
          </a:p>
          <a:p>
            <a:pPr marL="171450" indent="-171450">
              <a:spcBef>
                <a:spcPct val="50000"/>
              </a:spcBef>
              <a:buFont typeface="Webdings" pitchFamily="18" charset="2"/>
              <a:buChar char="4"/>
            </a:pPr>
            <a:r>
              <a:rPr lang="en-US" sz="1600">
                <a:solidFill>
                  <a:schemeClr val="tx1"/>
                </a:solidFill>
              </a:rPr>
              <a:t>Migration: </a:t>
            </a:r>
            <a:r>
              <a:rPr lang="en-US" sz="1600" b="0" i="1">
                <a:solidFill>
                  <a:schemeClr val="tx1"/>
                </a:solidFill>
              </a:rPr>
              <a:t>SnapMover</a:t>
            </a:r>
          </a:p>
          <a:p>
            <a:pPr marL="171450" indent="-171450">
              <a:spcBef>
                <a:spcPct val="50000"/>
              </a:spcBef>
              <a:buFont typeface="Webdings" pitchFamily="18" charset="2"/>
              <a:buChar char="4"/>
            </a:pPr>
            <a:r>
              <a:rPr lang="en-US" sz="1600">
                <a:solidFill>
                  <a:schemeClr val="tx1"/>
                </a:solidFill>
              </a:rPr>
              <a:t>RAID / Volume Mgmt: </a:t>
            </a:r>
            <a:r>
              <a:rPr lang="en-US" sz="1600" b="0" i="1">
                <a:solidFill>
                  <a:schemeClr val="tx1"/>
                </a:solidFill>
              </a:rPr>
              <a:t>RAID-DP, SyncMirror, MultiStore, FlexVol</a:t>
            </a:r>
          </a:p>
        </p:txBody>
      </p:sp>
      <p:sp>
        <p:nvSpPr>
          <p:cNvPr id="80913" name="Rectangle 17"/>
          <p:cNvSpPr>
            <a:spLocks noChangeArrowheads="1"/>
          </p:cNvSpPr>
          <p:nvPr/>
        </p:nvSpPr>
        <p:spPr bwMode="gray">
          <a:xfrm>
            <a:off x="3167063" y="2151063"/>
            <a:ext cx="2844800" cy="2005012"/>
          </a:xfrm>
          <a:prstGeom prst="rect">
            <a:avLst/>
          </a:prstGeom>
          <a:solidFill>
            <a:schemeClr val="hlink"/>
          </a:solidFill>
          <a:ln w="9525">
            <a:noFill/>
            <a:miter lim="800000"/>
            <a:headEnd/>
            <a:tailEnd/>
          </a:ln>
          <a:effectLst/>
        </p:spPr>
        <p:txBody>
          <a:bodyPr/>
          <a:lstStyle/>
          <a:p>
            <a:pPr marL="171450" indent="-171450">
              <a:spcBef>
                <a:spcPct val="50000"/>
              </a:spcBef>
              <a:buFont typeface="Webdings" pitchFamily="18" charset="2"/>
              <a:buNone/>
            </a:pPr>
            <a:r>
              <a:rPr lang="en-US">
                <a:solidFill>
                  <a:schemeClr val="tx1"/>
                </a:solidFill>
                <a:effectLst>
                  <a:outerShdw blurRad="38100" dist="38100" dir="2700000" algn="tl">
                    <a:srgbClr val="000000"/>
                  </a:outerShdw>
                </a:effectLst>
              </a:rPr>
              <a:t>Data protection</a:t>
            </a:r>
          </a:p>
          <a:p>
            <a:pPr marL="171450" indent="-171450">
              <a:spcBef>
                <a:spcPct val="50000"/>
              </a:spcBef>
              <a:buFont typeface="Webdings" pitchFamily="18" charset="2"/>
              <a:buChar char="4"/>
            </a:pPr>
            <a:r>
              <a:rPr lang="en-US" sz="1600">
                <a:solidFill>
                  <a:schemeClr val="tx1"/>
                </a:solidFill>
              </a:rPr>
              <a:t>Backup and recovery</a:t>
            </a:r>
            <a:r>
              <a:rPr lang="en-US" sz="1600" b="0" i="1">
                <a:solidFill>
                  <a:schemeClr val="tx1"/>
                </a:solidFill>
              </a:rPr>
              <a:t>: Snapshot, SnapRestore, SnapVault</a:t>
            </a:r>
          </a:p>
          <a:p>
            <a:pPr marL="171450" indent="-171450">
              <a:spcBef>
                <a:spcPct val="50000"/>
              </a:spcBef>
              <a:buFont typeface="Webdings" pitchFamily="18" charset="2"/>
              <a:buChar char="4"/>
            </a:pPr>
            <a:r>
              <a:rPr lang="en-US" sz="1600">
                <a:solidFill>
                  <a:schemeClr val="tx1"/>
                </a:solidFill>
              </a:rPr>
              <a:t>Disaster recovery</a:t>
            </a:r>
            <a:r>
              <a:rPr lang="en-US" sz="1600" b="0" i="1">
                <a:solidFill>
                  <a:schemeClr val="tx1"/>
                </a:solidFill>
              </a:rPr>
              <a:t>: SnapMirror, MetroCluster</a:t>
            </a:r>
          </a:p>
        </p:txBody>
      </p:sp>
      <p:sp>
        <p:nvSpPr>
          <p:cNvPr id="80914" name="Rectangle 18"/>
          <p:cNvSpPr>
            <a:spLocks noChangeArrowheads="1"/>
          </p:cNvSpPr>
          <p:nvPr/>
        </p:nvSpPr>
        <p:spPr bwMode="gray">
          <a:xfrm>
            <a:off x="6100763" y="2151063"/>
            <a:ext cx="2759075" cy="3267075"/>
          </a:xfrm>
          <a:prstGeom prst="rect">
            <a:avLst/>
          </a:prstGeom>
          <a:solidFill>
            <a:schemeClr val="hlink"/>
          </a:solidFill>
          <a:ln w="9525">
            <a:noFill/>
            <a:miter lim="800000"/>
            <a:headEnd/>
            <a:tailEnd/>
          </a:ln>
          <a:effectLst/>
        </p:spPr>
        <p:txBody>
          <a:bodyPr/>
          <a:lstStyle/>
          <a:p>
            <a:pPr marL="171450" indent="-171450">
              <a:spcBef>
                <a:spcPct val="50000"/>
              </a:spcBef>
              <a:buFont typeface="Webdings" pitchFamily="18" charset="2"/>
              <a:buNone/>
            </a:pPr>
            <a:r>
              <a:rPr lang="en-US">
                <a:solidFill>
                  <a:schemeClr val="tx1"/>
                </a:solidFill>
                <a:effectLst>
                  <a:outerShdw blurRad="38100" dist="38100" dir="2700000" algn="tl">
                    <a:srgbClr val="000000"/>
                  </a:outerShdw>
                </a:effectLst>
              </a:rPr>
              <a:t>Storage management</a:t>
            </a:r>
          </a:p>
          <a:p>
            <a:pPr marL="171450" indent="-171450">
              <a:spcBef>
                <a:spcPct val="50000"/>
              </a:spcBef>
              <a:buFont typeface="Webdings" pitchFamily="18" charset="2"/>
              <a:buChar char="4"/>
            </a:pPr>
            <a:r>
              <a:rPr lang="en-US" sz="1600">
                <a:solidFill>
                  <a:schemeClr val="tx1"/>
                </a:solidFill>
              </a:rPr>
              <a:t>SRM</a:t>
            </a:r>
            <a:r>
              <a:rPr lang="en-US" sz="1600" b="0" i="1">
                <a:solidFill>
                  <a:schemeClr val="tx1"/>
                </a:solidFill>
              </a:rPr>
              <a:t>: DataFabric Manager, SnapDrive</a:t>
            </a:r>
          </a:p>
          <a:p>
            <a:pPr marL="171450" indent="-171450">
              <a:spcBef>
                <a:spcPct val="50000"/>
              </a:spcBef>
              <a:buFont typeface="Webdings" pitchFamily="18" charset="2"/>
              <a:buChar char="4"/>
            </a:pPr>
            <a:r>
              <a:rPr lang="en-US">
                <a:solidFill>
                  <a:schemeClr val="tx1"/>
                </a:solidFill>
              </a:rPr>
              <a:t>Global namespace</a:t>
            </a:r>
            <a:r>
              <a:rPr lang="en-US" b="0" i="1">
                <a:solidFill>
                  <a:schemeClr val="tx1"/>
                </a:solidFill>
              </a:rPr>
              <a:t>: Virtual File Manager</a:t>
            </a:r>
            <a:endParaRPr lang="en-US" sz="1600">
              <a:solidFill>
                <a:schemeClr val="tx1"/>
              </a:solidFill>
            </a:endParaRPr>
          </a:p>
          <a:p>
            <a:pPr marL="171450" indent="-171450">
              <a:spcBef>
                <a:spcPct val="50000"/>
              </a:spcBef>
              <a:buFont typeface="Webdings" pitchFamily="18" charset="2"/>
              <a:buChar char="4"/>
            </a:pPr>
            <a:r>
              <a:rPr lang="en-US" sz="1600">
                <a:solidFill>
                  <a:schemeClr val="tx1"/>
                </a:solidFill>
              </a:rPr>
              <a:t>Application integration</a:t>
            </a:r>
            <a:r>
              <a:rPr lang="en-US" sz="1600" b="0" i="1">
                <a:solidFill>
                  <a:schemeClr val="tx1"/>
                </a:solidFill>
              </a:rPr>
              <a:t>: SnapManager, Single Mailbox Restore </a:t>
            </a:r>
          </a:p>
        </p:txBody>
      </p:sp>
      <p:sp>
        <p:nvSpPr>
          <p:cNvPr id="80915" name="Rectangle 19"/>
          <p:cNvSpPr>
            <a:spLocks noChangeArrowheads="1"/>
          </p:cNvSpPr>
          <p:nvPr/>
        </p:nvSpPr>
        <p:spPr bwMode="gray">
          <a:xfrm>
            <a:off x="3167063" y="4267200"/>
            <a:ext cx="2844800" cy="1155700"/>
          </a:xfrm>
          <a:prstGeom prst="rect">
            <a:avLst/>
          </a:prstGeom>
          <a:solidFill>
            <a:schemeClr val="hlink"/>
          </a:solidFill>
          <a:ln w="9525">
            <a:noFill/>
            <a:miter lim="800000"/>
            <a:headEnd/>
            <a:tailEnd/>
          </a:ln>
          <a:effectLst/>
        </p:spPr>
        <p:txBody>
          <a:bodyPr/>
          <a:lstStyle/>
          <a:p>
            <a:pPr marL="171450" indent="-171450">
              <a:spcBef>
                <a:spcPct val="50000"/>
              </a:spcBef>
              <a:buFont typeface="Webdings" pitchFamily="18" charset="2"/>
              <a:buNone/>
            </a:pPr>
            <a:r>
              <a:rPr lang="en-US">
                <a:solidFill>
                  <a:schemeClr val="tx1"/>
                </a:solidFill>
                <a:effectLst>
                  <a:outerShdw blurRad="38100" dist="38100" dir="2700000" algn="tl">
                    <a:srgbClr val="000000"/>
                  </a:outerShdw>
                </a:effectLst>
              </a:rPr>
              <a:t>Compliance</a:t>
            </a:r>
          </a:p>
          <a:p>
            <a:pPr marL="171450" indent="-171450">
              <a:spcBef>
                <a:spcPct val="50000"/>
              </a:spcBef>
              <a:buFont typeface="Webdings" pitchFamily="18" charset="2"/>
              <a:buChar char="4"/>
            </a:pPr>
            <a:r>
              <a:rPr lang="en-US" sz="1600">
                <a:solidFill>
                  <a:schemeClr val="tx1"/>
                </a:solidFill>
              </a:rPr>
              <a:t>Data permanence</a:t>
            </a:r>
            <a:r>
              <a:rPr lang="en-US" sz="1600" b="0" i="1">
                <a:solidFill>
                  <a:schemeClr val="tx1"/>
                </a:solidFill>
              </a:rPr>
              <a:t>: SnapLock, LockVault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FAS960cab_Rowof2 - 5k"/>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4078288" y="2020888"/>
            <a:ext cx="736600" cy="1066800"/>
          </a:xfrm>
          <a:prstGeom prst="rect">
            <a:avLst/>
          </a:prstGeom>
          <a:noFill/>
          <a:ln w="9525">
            <a:noFill/>
            <a:miter lim="800000"/>
            <a:headEnd/>
            <a:tailEnd/>
          </a:ln>
        </p:spPr>
      </p:pic>
      <p:sp>
        <p:nvSpPr>
          <p:cNvPr id="237571" name="Rectangle 3"/>
          <p:cNvSpPr>
            <a:spLocks noGrp="1" noChangeArrowheads="1"/>
          </p:cNvSpPr>
          <p:nvPr>
            <p:ph type="title"/>
          </p:nvPr>
        </p:nvSpPr>
        <p:spPr/>
        <p:txBody>
          <a:bodyPr/>
          <a:lstStyle/>
          <a:p>
            <a:r>
              <a:rPr lang="en-US"/>
              <a:t>Upgrade paths</a:t>
            </a:r>
          </a:p>
        </p:txBody>
      </p:sp>
      <p:pic>
        <p:nvPicPr>
          <p:cNvPr id="237581" name="Picture 13"/>
          <p:cNvPicPr>
            <a:picLocks noGrp="1" noChangeAspect="1" noChangeArrowheads="1"/>
          </p:cNvPicPr>
          <p:nvPr>
            <p:ph sz="half" idx="1"/>
          </p:nvPr>
        </p:nvPicPr>
        <p:blipFill>
          <a:blip r:embed="rId4" cstate="print"/>
          <a:srcRect/>
          <a:stretch>
            <a:fillRect/>
          </a:stretch>
        </p:blipFill>
        <p:spPr>
          <a:xfrm>
            <a:off x="1493838" y="5137150"/>
            <a:ext cx="1112837" cy="331788"/>
          </a:xfrm>
          <a:noFill/>
          <a:ln/>
        </p:spPr>
      </p:pic>
      <p:sp>
        <p:nvSpPr>
          <p:cNvPr id="237572" name="Arc 4"/>
          <p:cNvSpPr>
            <a:spLocks/>
          </p:cNvSpPr>
          <p:nvPr/>
        </p:nvSpPr>
        <p:spPr bwMode="gray">
          <a:xfrm rot="11468009" flipV="1">
            <a:off x="1258888" y="4787900"/>
            <a:ext cx="306387" cy="1490663"/>
          </a:xfrm>
          <a:custGeom>
            <a:avLst/>
            <a:gdLst>
              <a:gd name="G0" fmla="+- 12675 0 0"/>
              <a:gd name="G1" fmla="+- 21600 0 0"/>
              <a:gd name="G2" fmla="+- 21600 0 0"/>
              <a:gd name="T0" fmla="*/ 0 w 34275"/>
              <a:gd name="T1" fmla="*/ 4110 h 23340"/>
              <a:gd name="T2" fmla="*/ 34205 w 34275"/>
              <a:gd name="T3" fmla="*/ 23340 h 23340"/>
              <a:gd name="T4" fmla="*/ 12675 w 34275"/>
              <a:gd name="T5" fmla="*/ 21600 h 23340"/>
            </a:gdLst>
            <a:ahLst/>
            <a:cxnLst>
              <a:cxn ang="0">
                <a:pos x="T0" y="T1"/>
              </a:cxn>
              <a:cxn ang="0">
                <a:pos x="T2" y="T3"/>
              </a:cxn>
              <a:cxn ang="0">
                <a:pos x="T4" y="T5"/>
              </a:cxn>
            </a:cxnLst>
            <a:rect l="0" t="0" r="r" b="b"/>
            <a:pathLst>
              <a:path w="34275" h="23340" fill="none" extrusionOk="0">
                <a:moveTo>
                  <a:pt x="-1" y="4109"/>
                </a:moveTo>
                <a:cubicBezTo>
                  <a:pt x="3686" y="1438"/>
                  <a:pt x="8122" y="-1"/>
                  <a:pt x="12675" y="0"/>
                </a:cubicBezTo>
                <a:cubicBezTo>
                  <a:pt x="24604" y="0"/>
                  <a:pt x="34275" y="9670"/>
                  <a:pt x="34275" y="21600"/>
                </a:cubicBezTo>
                <a:cubicBezTo>
                  <a:pt x="34275" y="22180"/>
                  <a:pt x="34251" y="22761"/>
                  <a:pt x="34204" y="23339"/>
                </a:cubicBezTo>
              </a:path>
              <a:path w="34275" h="23340" stroke="0" extrusionOk="0">
                <a:moveTo>
                  <a:pt x="-1" y="4109"/>
                </a:moveTo>
                <a:cubicBezTo>
                  <a:pt x="3686" y="1438"/>
                  <a:pt x="8122" y="-1"/>
                  <a:pt x="12675" y="0"/>
                </a:cubicBezTo>
                <a:cubicBezTo>
                  <a:pt x="24604" y="0"/>
                  <a:pt x="34275" y="9670"/>
                  <a:pt x="34275" y="21600"/>
                </a:cubicBezTo>
                <a:cubicBezTo>
                  <a:pt x="34275" y="22180"/>
                  <a:pt x="34251" y="22761"/>
                  <a:pt x="34204" y="23339"/>
                </a:cubicBezTo>
                <a:lnTo>
                  <a:pt x="12675" y="21600"/>
                </a:lnTo>
                <a:close/>
              </a:path>
            </a:pathLst>
          </a:custGeom>
          <a:noFill/>
          <a:ln w="28575">
            <a:solidFill>
              <a:schemeClr val="accent1"/>
            </a:solidFill>
            <a:round/>
            <a:headEnd type="triangle" w="med" len="med"/>
            <a:tailEnd/>
          </a:ln>
          <a:effectLst/>
        </p:spPr>
        <p:txBody>
          <a:bodyPr wrap="none" anchor="ctr"/>
          <a:lstStyle/>
          <a:p>
            <a:endParaRPr lang="en-US"/>
          </a:p>
        </p:txBody>
      </p:sp>
      <p:sp>
        <p:nvSpPr>
          <p:cNvPr id="237573" name="Arc 5"/>
          <p:cNvSpPr>
            <a:spLocks/>
          </p:cNvSpPr>
          <p:nvPr/>
        </p:nvSpPr>
        <p:spPr bwMode="auto">
          <a:xfrm rot="11468009" flipV="1">
            <a:off x="1879600" y="3536950"/>
            <a:ext cx="506413" cy="1489075"/>
          </a:xfrm>
          <a:custGeom>
            <a:avLst/>
            <a:gdLst>
              <a:gd name="G0" fmla="+- 12425 0 0"/>
              <a:gd name="G1" fmla="+- 21600 0 0"/>
              <a:gd name="G2" fmla="+- 21600 0 0"/>
              <a:gd name="T0" fmla="*/ 0 w 34025"/>
              <a:gd name="T1" fmla="*/ 3931 h 29673"/>
              <a:gd name="T2" fmla="*/ 32460 w 34025"/>
              <a:gd name="T3" fmla="*/ 29673 h 29673"/>
              <a:gd name="T4" fmla="*/ 12425 w 34025"/>
              <a:gd name="T5" fmla="*/ 21600 h 29673"/>
            </a:gdLst>
            <a:ahLst/>
            <a:cxnLst>
              <a:cxn ang="0">
                <a:pos x="T0" y="T1"/>
              </a:cxn>
              <a:cxn ang="0">
                <a:pos x="T2" y="T3"/>
              </a:cxn>
              <a:cxn ang="0">
                <a:pos x="T4" y="T5"/>
              </a:cxn>
            </a:cxnLst>
            <a:rect l="0" t="0" r="r" b="b"/>
            <a:pathLst>
              <a:path w="34025" h="29673" fill="none" extrusionOk="0">
                <a:moveTo>
                  <a:pt x="0" y="3931"/>
                </a:moveTo>
                <a:cubicBezTo>
                  <a:pt x="3638" y="1372"/>
                  <a:pt x="7977" y="-1"/>
                  <a:pt x="12425" y="0"/>
                </a:cubicBezTo>
                <a:cubicBezTo>
                  <a:pt x="24354" y="0"/>
                  <a:pt x="34025" y="9670"/>
                  <a:pt x="34025" y="21600"/>
                </a:cubicBezTo>
                <a:cubicBezTo>
                  <a:pt x="34025" y="24366"/>
                  <a:pt x="33493" y="27106"/>
                  <a:pt x="32459" y="29672"/>
                </a:cubicBezTo>
              </a:path>
              <a:path w="34025" h="29673" stroke="0" extrusionOk="0">
                <a:moveTo>
                  <a:pt x="0" y="3931"/>
                </a:moveTo>
                <a:cubicBezTo>
                  <a:pt x="3638" y="1372"/>
                  <a:pt x="7977" y="-1"/>
                  <a:pt x="12425" y="0"/>
                </a:cubicBezTo>
                <a:cubicBezTo>
                  <a:pt x="24354" y="0"/>
                  <a:pt x="34025" y="9670"/>
                  <a:pt x="34025" y="21600"/>
                </a:cubicBezTo>
                <a:cubicBezTo>
                  <a:pt x="34025" y="24366"/>
                  <a:pt x="33493" y="27106"/>
                  <a:pt x="32459" y="29672"/>
                </a:cubicBezTo>
                <a:lnTo>
                  <a:pt x="12425" y="21600"/>
                </a:lnTo>
                <a:close/>
              </a:path>
            </a:pathLst>
          </a:custGeom>
          <a:noFill/>
          <a:ln w="28575">
            <a:solidFill>
              <a:schemeClr val="accent1"/>
            </a:solidFill>
            <a:round/>
            <a:headEnd type="triangle" w="med" len="med"/>
            <a:tailEnd/>
          </a:ln>
          <a:effectLst/>
        </p:spPr>
        <p:txBody>
          <a:bodyPr wrap="none" anchor="ctr"/>
          <a:lstStyle/>
          <a:p>
            <a:endParaRPr lang="en-US"/>
          </a:p>
        </p:txBody>
      </p:sp>
      <p:sp>
        <p:nvSpPr>
          <p:cNvPr id="237574" name="Arc 6"/>
          <p:cNvSpPr>
            <a:spLocks/>
          </p:cNvSpPr>
          <p:nvPr/>
        </p:nvSpPr>
        <p:spPr bwMode="auto">
          <a:xfrm rot="11468009" flipV="1">
            <a:off x="5075238" y="1560513"/>
            <a:ext cx="1150937" cy="1042987"/>
          </a:xfrm>
          <a:custGeom>
            <a:avLst/>
            <a:gdLst>
              <a:gd name="G0" fmla="+- 0 0 0"/>
              <a:gd name="G1" fmla="+- 21499 0 0"/>
              <a:gd name="G2" fmla="+- 21600 0 0"/>
              <a:gd name="T0" fmla="*/ 2083 w 20448"/>
              <a:gd name="T1" fmla="*/ 0 h 21499"/>
              <a:gd name="T2" fmla="*/ 20448 w 20448"/>
              <a:gd name="T3" fmla="*/ 14538 h 21499"/>
              <a:gd name="T4" fmla="*/ 0 w 20448"/>
              <a:gd name="T5" fmla="*/ 21499 h 21499"/>
            </a:gdLst>
            <a:ahLst/>
            <a:cxnLst>
              <a:cxn ang="0">
                <a:pos x="T0" y="T1"/>
              </a:cxn>
              <a:cxn ang="0">
                <a:pos x="T2" y="T3"/>
              </a:cxn>
              <a:cxn ang="0">
                <a:pos x="T4" y="T5"/>
              </a:cxn>
            </a:cxnLst>
            <a:rect l="0" t="0" r="r" b="b"/>
            <a:pathLst>
              <a:path w="20448" h="21499" fill="none" extrusionOk="0">
                <a:moveTo>
                  <a:pt x="2083" y="-1"/>
                </a:moveTo>
                <a:cubicBezTo>
                  <a:pt x="10528" y="817"/>
                  <a:pt x="17713" y="6505"/>
                  <a:pt x="20447" y="14538"/>
                </a:cubicBezTo>
              </a:path>
              <a:path w="20448" h="21499" stroke="0" extrusionOk="0">
                <a:moveTo>
                  <a:pt x="2083" y="-1"/>
                </a:moveTo>
                <a:cubicBezTo>
                  <a:pt x="10528" y="817"/>
                  <a:pt x="17713" y="6505"/>
                  <a:pt x="20447" y="14538"/>
                </a:cubicBezTo>
                <a:lnTo>
                  <a:pt x="0" y="21499"/>
                </a:lnTo>
                <a:close/>
              </a:path>
            </a:pathLst>
          </a:custGeom>
          <a:noFill/>
          <a:ln w="28575">
            <a:solidFill>
              <a:schemeClr val="accent1"/>
            </a:solidFill>
            <a:round/>
            <a:headEnd type="triangle" w="med" len="med"/>
            <a:tailEnd/>
          </a:ln>
          <a:effectLst/>
        </p:spPr>
        <p:txBody>
          <a:bodyPr wrap="none" anchor="ctr"/>
          <a:lstStyle/>
          <a:p>
            <a:endParaRPr lang="en-US"/>
          </a:p>
        </p:txBody>
      </p:sp>
      <p:sp>
        <p:nvSpPr>
          <p:cNvPr id="237575" name="Rectangle 7"/>
          <p:cNvSpPr>
            <a:spLocks noChangeArrowheads="1"/>
          </p:cNvSpPr>
          <p:nvPr/>
        </p:nvSpPr>
        <p:spPr bwMode="auto">
          <a:xfrm>
            <a:off x="4648200" y="4611688"/>
            <a:ext cx="3810000" cy="1231900"/>
          </a:xfrm>
          <a:prstGeom prst="rect">
            <a:avLst/>
          </a:prstGeom>
          <a:solidFill>
            <a:schemeClr val="bg1"/>
          </a:solidFill>
          <a:ln w="9525">
            <a:solidFill>
              <a:srgbClr val="808080"/>
            </a:solidFill>
            <a:miter lim="800000"/>
            <a:headEnd/>
            <a:tailEnd/>
          </a:ln>
          <a:effectLst>
            <a:outerShdw dist="35921" dir="2700000" algn="ctr" rotWithShape="0">
              <a:schemeClr val="bg2"/>
            </a:outerShdw>
          </a:effectLst>
        </p:spPr>
        <p:txBody>
          <a:bodyPr wrap="none" anchor="ctr"/>
          <a:lstStyle/>
          <a:p>
            <a:pPr eaLnBrk="0" hangingPunct="0">
              <a:buFontTx/>
              <a:buChar char="•"/>
            </a:pPr>
            <a:r>
              <a:rPr lang="en-US" sz="2400" b="0">
                <a:solidFill>
                  <a:schemeClr val="tx1"/>
                </a:solidFill>
              </a:rPr>
              <a:t> Flexible upgrade options</a:t>
            </a:r>
          </a:p>
          <a:p>
            <a:pPr eaLnBrk="0" hangingPunct="0">
              <a:buFontTx/>
              <a:buChar char="•"/>
            </a:pPr>
            <a:r>
              <a:rPr lang="en-US" sz="2400" b="0">
                <a:solidFill>
                  <a:schemeClr val="tx1"/>
                </a:solidFill>
              </a:rPr>
              <a:t> Easy data migration </a:t>
            </a:r>
          </a:p>
          <a:p>
            <a:pPr eaLnBrk="0" hangingPunct="0">
              <a:buFontTx/>
              <a:buChar char="•"/>
            </a:pPr>
            <a:r>
              <a:rPr lang="en-US" sz="2400" b="0">
                <a:solidFill>
                  <a:schemeClr val="tx1"/>
                </a:solidFill>
              </a:rPr>
              <a:t> Investment protection</a:t>
            </a:r>
            <a:endParaRPr lang="en-US" sz="1400" b="0">
              <a:solidFill>
                <a:schemeClr val="tx1"/>
              </a:solidFill>
            </a:endParaRPr>
          </a:p>
        </p:txBody>
      </p:sp>
      <p:sp>
        <p:nvSpPr>
          <p:cNvPr id="237576" name="Arc 8"/>
          <p:cNvSpPr>
            <a:spLocks/>
          </p:cNvSpPr>
          <p:nvPr/>
        </p:nvSpPr>
        <p:spPr bwMode="auto">
          <a:xfrm flipH="1">
            <a:off x="1104900" y="1511300"/>
            <a:ext cx="5207000" cy="4521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chemeClr val="accent1"/>
            </a:solidFill>
            <a:round/>
            <a:headEnd type="triangle" w="med" len="med"/>
            <a:tailEnd/>
          </a:ln>
          <a:effectLst/>
        </p:spPr>
        <p:txBody>
          <a:bodyPr wrap="none" anchor="ctr"/>
          <a:lstStyle/>
          <a:p>
            <a:endParaRPr lang="en-US"/>
          </a:p>
        </p:txBody>
      </p:sp>
      <p:sp>
        <p:nvSpPr>
          <p:cNvPr id="237577" name="Arc 9"/>
          <p:cNvSpPr>
            <a:spLocks/>
          </p:cNvSpPr>
          <p:nvPr/>
        </p:nvSpPr>
        <p:spPr bwMode="auto">
          <a:xfrm rot="13200000" flipV="1">
            <a:off x="3200400" y="2249488"/>
            <a:ext cx="322263" cy="1714500"/>
          </a:xfrm>
          <a:custGeom>
            <a:avLst/>
            <a:gdLst>
              <a:gd name="G0" fmla="+- 0 0 0"/>
              <a:gd name="G1" fmla="+- 20235 0 0"/>
              <a:gd name="G2" fmla="+- 21600 0 0"/>
              <a:gd name="T0" fmla="*/ 7556 w 21600"/>
              <a:gd name="T1" fmla="*/ 0 h 29512"/>
              <a:gd name="T2" fmla="*/ 19506 w 21600"/>
              <a:gd name="T3" fmla="*/ 29512 h 29512"/>
              <a:gd name="T4" fmla="*/ 0 w 21600"/>
              <a:gd name="T5" fmla="*/ 20235 h 29512"/>
            </a:gdLst>
            <a:ahLst/>
            <a:cxnLst>
              <a:cxn ang="0">
                <a:pos x="T0" y="T1"/>
              </a:cxn>
              <a:cxn ang="0">
                <a:pos x="T2" y="T3"/>
              </a:cxn>
              <a:cxn ang="0">
                <a:pos x="T4" y="T5"/>
              </a:cxn>
            </a:cxnLst>
            <a:rect l="0" t="0" r="r" b="b"/>
            <a:pathLst>
              <a:path w="21600" h="29512" fill="none" extrusionOk="0">
                <a:moveTo>
                  <a:pt x="7556" y="-1"/>
                </a:moveTo>
                <a:cubicBezTo>
                  <a:pt x="16001" y="3153"/>
                  <a:pt x="21600" y="11220"/>
                  <a:pt x="21600" y="20235"/>
                </a:cubicBezTo>
                <a:cubicBezTo>
                  <a:pt x="21600" y="23444"/>
                  <a:pt x="20884" y="26613"/>
                  <a:pt x="19506" y="29512"/>
                </a:cubicBezTo>
              </a:path>
              <a:path w="21600" h="29512" stroke="0" extrusionOk="0">
                <a:moveTo>
                  <a:pt x="7556" y="-1"/>
                </a:moveTo>
                <a:cubicBezTo>
                  <a:pt x="16001" y="3153"/>
                  <a:pt x="21600" y="11220"/>
                  <a:pt x="21600" y="20235"/>
                </a:cubicBezTo>
                <a:cubicBezTo>
                  <a:pt x="21600" y="23444"/>
                  <a:pt x="20884" y="26613"/>
                  <a:pt x="19506" y="29512"/>
                </a:cubicBezTo>
                <a:lnTo>
                  <a:pt x="0" y="20235"/>
                </a:lnTo>
                <a:close/>
              </a:path>
            </a:pathLst>
          </a:custGeom>
          <a:noFill/>
          <a:ln w="28575">
            <a:solidFill>
              <a:schemeClr val="accent1"/>
            </a:solidFill>
            <a:round/>
            <a:headEnd type="triangle" w="med" len="med"/>
            <a:tailEnd/>
          </a:ln>
          <a:effectLst/>
        </p:spPr>
        <p:txBody>
          <a:bodyPr wrap="none" anchor="ctr"/>
          <a:lstStyle/>
          <a:p>
            <a:endParaRPr lang="en-US"/>
          </a:p>
        </p:txBody>
      </p:sp>
      <p:sp>
        <p:nvSpPr>
          <p:cNvPr id="237578" name="Text Box 10"/>
          <p:cNvSpPr txBox="1">
            <a:spLocks noChangeArrowheads="1"/>
          </p:cNvSpPr>
          <p:nvPr/>
        </p:nvSpPr>
        <p:spPr bwMode="gray">
          <a:xfrm>
            <a:off x="4206875" y="2617788"/>
            <a:ext cx="704850" cy="228600"/>
          </a:xfrm>
          <a:prstGeom prst="rect">
            <a:avLst/>
          </a:prstGeom>
          <a:noFill/>
          <a:ln w="0">
            <a:noFill/>
            <a:miter lim="800000"/>
            <a:headEnd/>
            <a:tailEnd/>
          </a:ln>
          <a:effectLst>
            <a:outerShdw dist="17961" dir="2700000" algn="ctr" rotWithShape="0">
              <a:schemeClr val="tx1"/>
            </a:outerShdw>
          </a:effectLst>
        </p:spPr>
        <p:txBody>
          <a:bodyPr wrap="none" lIns="91427" tIns="45714" rIns="91427" bIns="45714" anchor="ctr"/>
          <a:lstStyle/>
          <a:p>
            <a:pPr algn="ctr" eaLnBrk="0" hangingPunct="0"/>
            <a:r>
              <a:rPr lang="en-US" sz="2000">
                <a:solidFill>
                  <a:schemeClr val="bg1"/>
                </a:solidFill>
              </a:rPr>
              <a:t>FAS940</a:t>
            </a:r>
          </a:p>
        </p:txBody>
      </p:sp>
      <p:pic>
        <p:nvPicPr>
          <p:cNvPr id="237579" name="Picture 11" descr="FAS960Cab_Rowof4-2heads - 4k"/>
          <p:cNvPicPr>
            <a:picLocks noChangeAspect="1" noChangeArrowheads="1"/>
          </p:cNvPicPr>
          <p:nvPr/>
        </p:nvPicPr>
        <p:blipFill>
          <a:blip r:embed="rId5" cstate="print">
            <a:clrChange>
              <a:clrFrom>
                <a:srgbClr val="FFFFFD"/>
              </a:clrFrom>
              <a:clrTo>
                <a:srgbClr val="FFFFFD">
                  <a:alpha val="0"/>
                </a:srgbClr>
              </a:clrTo>
            </a:clrChange>
          </a:blip>
          <a:srcRect/>
          <a:stretch>
            <a:fillRect/>
          </a:stretch>
        </p:blipFill>
        <p:spPr bwMode="auto">
          <a:xfrm>
            <a:off x="6324600" y="1316038"/>
            <a:ext cx="1143000" cy="1042987"/>
          </a:xfrm>
          <a:prstGeom prst="rect">
            <a:avLst/>
          </a:prstGeom>
          <a:noFill/>
          <a:ln w="9525">
            <a:noFill/>
            <a:miter lim="800000"/>
            <a:headEnd/>
            <a:tailEnd/>
          </a:ln>
        </p:spPr>
      </p:pic>
      <p:sp>
        <p:nvSpPr>
          <p:cNvPr id="237580" name="Text Box 12"/>
          <p:cNvSpPr txBox="1">
            <a:spLocks noChangeArrowheads="1"/>
          </p:cNvSpPr>
          <p:nvPr/>
        </p:nvSpPr>
        <p:spPr bwMode="gray">
          <a:xfrm>
            <a:off x="6569075" y="1765300"/>
            <a:ext cx="704850" cy="228600"/>
          </a:xfrm>
          <a:prstGeom prst="rect">
            <a:avLst/>
          </a:prstGeom>
          <a:noFill/>
          <a:ln w="0">
            <a:noFill/>
            <a:miter lim="800000"/>
            <a:headEnd/>
            <a:tailEnd/>
          </a:ln>
          <a:effectLst>
            <a:outerShdw dist="17961" dir="2700000" algn="ctr" rotWithShape="0">
              <a:schemeClr val="tx1"/>
            </a:outerShdw>
          </a:effectLst>
        </p:spPr>
        <p:txBody>
          <a:bodyPr wrap="none" lIns="91427" tIns="45714" rIns="91427" bIns="45714" anchor="ctr"/>
          <a:lstStyle/>
          <a:p>
            <a:pPr algn="ctr" eaLnBrk="0" hangingPunct="0"/>
            <a:r>
              <a:rPr lang="en-US" sz="2000">
                <a:solidFill>
                  <a:schemeClr val="bg1"/>
                </a:solidFill>
              </a:rPr>
              <a:t>FAS980</a:t>
            </a:r>
          </a:p>
        </p:txBody>
      </p:sp>
      <p:sp>
        <p:nvSpPr>
          <p:cNvPr id="237582" name="Rectangle 14"/>
          <p:cNvSpPr>
            <a:spLocks noChangeArrowheads="1"/>
          </p:cNvSpPr>
          <p:nvPr/>
        </p:nvSpPr>
        <p:spPr bwMode="gray">
          <a:xfrm>
            <a:off x="1612900" y="5157788"/>
            <a:ext cx="790575" cy="258762"/>
          </a:xfrm>
          <a:prstGeom prst="rect">
            <a:avLst/>
          </a:prstGeom>
          <a:noFill/>
          <a:ln w="9525">
            <a:noFill/>
            <a:miter lim="800000"/>
            <a:headEnd/>
            <a:tailEnd/>
          </a:ln>
          <a:effectLst>
            <a:outerShdw dist="17961" dir="2700000" algn="ctr" rotWithShape="0">
              <a:schemeClr val="tx1"/>
            </a:outerShdw>
          </a:effectLst>
        </p:spPr>
        <p:txBody>
          <a:bodyPr wrap="none" lIns="0" tIns="0" rIns="0" bIns="0">
            <a:spAutoFit/>
          </a:bodyPr>
          <a:lstStyle/>
          <a:p>
            <a:r>
              <a:rPr lang="en-US" sz="1700">
                <a:solidFill>
                  <a:schemeClr val="bg1"/>
                </a:solidFill>
                <a:latin typeface="Helvetica" pitchFamily="34" charset="0"/>
              </a:rPr>
              <a:t>FAS270</a:t>
            </a:r>
          </a:p>
        </p:txBody>
      </p:sp>
      <p:pic>
        <p:nvPicPr>
          <p:cNvPr id="237583" name="Picture 15"/>
          <p:cNvPicPr>
            <a:picLocks noChangeAspect="1" noChangeArrowheads="1"/>
          </p:cNvPicPr>
          <p:nvPr/>
        </p:nvPicPr>
        <p:blipFill>
          <a:blip r:embed="rId4" cstate="print"/>
          <a:srcRect/>
          <a:stretch>
            <a:fillRect/>
          </a:stretch>
        </p:blipFill>
        <p:spPr bwMode="auto">
          <a:xfrm>
            <a:off x="822325" y="6232525"/>
            <a:ext cx="1125538" cy="300038"/>
          </a:xfrm>
          <a:prstGeom prst="rect">
            <a:avLst/>
          </a:prstGeom>
          <a:noFill/>
          <a:ln w="9525">
            <a:noFill/>
            <a:miter lim="800000"/>
            <a:headEnd/>
            <a:tailEnd/>
          </a:ln>
          <a:effectLst/>
        </p:spPr>
      </p:pic>
      <p:sp>
        <p:nvSpPr>
          <p:cNvPr id="237584" name="Rectangle 16"/>
          <p:cNvSpPr>
            <a:spLocks noChangeArrowheads="1"/>
          </p:cNvSpPr>
          <p:nvPr/>
        </p:nvSpPr>
        <p:spPr bwMode="gray">
          <a:xfrm>
            <a:off x="881063" y="6210300"/>
            <a:ext cx="974725" cy="350838"/>
          </a:xfrm>
          <a:prstGeom prst="rect">
            <a:avLst/>
          </a:prstGeom>
          <a:noFill/>
          <a:ln w="9525">
            <a:noFill/>
            <a:miter lim="800000"/>
            <a:headEnd/>
            <a:tailEnd/>
          </a:ln>
          <a:effectLst>
            <a:outerShdw dist="17961" dir="2700000" algn="ctr" rotWithShape="0">
              <a:schemeClr val="tx1"/>
            </a:outerShdw>
          </a:effectLst>
        </p:spPr>
        <p:txBody>
          <a:bodyPr wrap="none">
            <a:spAutoFit/>
          </a:bodyPr>
          <a:lstStyle/>
          <a:p>
            <a:r>
              <a:rPr lang="en-US" sz="1700">
                <a:solidFill>
                  <a:schemeClr val="bg1"/>
                </a:solidFill>
                <a:latin typeface="Helvetica" pitchFamily="34" charset="0"/>
              </a:rPr>
              <a:t>FAS250</a:t>
            </a:r>
          </a:p>
        </p:txBody>
      </p:sp>
      <p:pic>
        <p:nvPicPr>
          <p:cNvPr id="237585" name="Picture 17" descr="FAS960cab_Rowof2 - 5k"/>
          <p:cNvPicPr>
            <a:picLocks noChangeAspect="1" noChangeArrowheads="1"/>
          </p:cNvPicPr>
          <p:nvPr/>
        </p:nvPicPr>
        <p:blipFill>
          <a:blip r:embed="rId3" cstate="print">
            <a:clrChange>
              <a:clrFrom>
                <a:srgbClr val="FFFEFF"/>
              </a:clrFrom>
              <a:clrTo>
                <a:srgbClr val="FFFEFF">
                  <a:alpha val="0"/>
                </a:srgbClr>
              </a:clrTo>
            </a:clrChange>
          </a:blip>
          <a:srcRect/>
          <a:stretch>
            <a:fillRect/>
          </a:stretch>
        </p:blipFill>
        <p:spPr bwMode="auto">
          <a:xfrm>
            <a:off x="2284413" y="3813175"/>
            <a:ext cx="736600" cy="1066800"/>
          </a:xfrm>
          <a:prstGeom prst="rect">
            <a:avLst/>
          </a:prstGeom>
          <a:noFill/>
          <a:ln w="9525">
            <a:noFill/>
            <a:miter lim="800000"/>
            <a:headEnd/>
            <a:tailEnd/>
          </a:ln>
        </p:spPr>
      </p:pic>
      <p:sp>
        <p:nvSpPr>
          <p:cNvPr id="237586" name="Text Box 18"/>
          <p:cNvSpPr txBox="1">
            <a:spLocks noChangeArrowheads="1"/>
          </p:cNvSpPr>
          <p:nvPr/>
        </p:nvSpPr>
        <p:spPr bwMode="gray">
          <a:xfrm>
            <a:off x="2527300" y="4410075"/>
            <a:ext cx="704850" cy="228600"/>
          </a:xfrm>
          <a:prstGeom prst="rect">
            <a:avLst/>
          </a:prstGeom>
          <a:noFill/>
          <a:ln w="0">
            <a:noFill/>
            <a:miter lim="800000"/>
            <a:headEnd/>
            <a:tailEnd/>
          </a:ln>
          <a:effectLst>
            <a:outerShdw dist="17961" dir="2700000" algn="ctr" rotWithShape="0">
              <a:schemeClr val="tx1"/>
            </a:outerShdw>
          </a:effectLst>
        </p:spPr>
        <p:txBody>
          <a:bodyPr wrap="none" lIns="91427" tIns="45714" rIns="91427" bIns="45714" anchor="ctr"/>
          <a:lstStyle/>
          <a:p>
            <a:pPr algn="ctr" eaLnBrk="0" hangingPunct="0"/>
            <a:r>
              <a:rPr lang="en-US" sz="2000">
                <a:solidFill>
                  <a:schemeClr val="bg1"/>
                </a:solidFill>
              </a:rPr>
              <a:t>FAS920/c</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37572"/>
                                        </p:tgtEl>
                                        <p:attrNameLst>
                                          <p:attrName>style.visibility</p:attrName>
                                        </p:attrNameLst>
                                      </p:cBhvr>
                                      <p:to>
                                        <p:strVal val="visible"/>
                                      </p:to>
                                    </p:set>
                                    <p:animEffect transition="in" filter="wipe(left)">
                                      <p:cBhvr>
                                        <p:cTn id="7" dur="500"/>
                                        <p:tgtEl>
                                          <p:spTgt spid="23757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237573"/>
                                        </p:tgtEl>
                                        <p:attrNameLst>
                                          <p:attrName>style.visibility</p:attrName>
                                        </p:attrNameLst>
                                      </p:cBhvr>
                                      <p:to>
                                        <p:strVal val="visible"/>
                                      </p:to>
                                    </p:set>
                                    <p:animEffect transition="in" filter="wipe(left)">
                                      <p:cBhvr>
                                        <p:cTn id="11" dur="500"/>
                                        <p:tgtEl>
                                          <p:spTgt spid="237573"/>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37577"/>
                                        </p:tgtEl>
                                        <p:attrNameLst>
                                          <p:attrName>style.visibility</p:attrName>
                                        </p:attrNameLst>
                                      </p:cBhvr>
                                      <p:to>
                                        <p:strVal val="visible"/>
                                      </p:to>
                                    </p:set>
                                    <p:animEffect transition="in" filter="wipe(left)">
                                      <p:cBhvr>
                                        <p:cTn id="15" dur="500"/>
                                        <p:tgtEl>
                                          <p:spTgt spid="237577"/>
                                        </p:tgtEl>
                                      </p:cBhvr>
                                    </p:animEffect>
                                  </p:childTnLst>
                                </p:cTn>
                              </p:par>
                            </p:childTnLst>
                          </p:cTn>
                        </p:par>
                        <p:par>
                          <p:cTn id="16" fill="hold">
                            <p:stCondLst>
                              <p:cond delay="2500"/>
                            </p:stCondLst>
                            <p:childTnLst>
                              <p:par>
                                <p:cTn id="17" presetID="22" presetClass="entr" presetSubtype="8" fill="hold" grpId="0" nodeType="afterEffect">
                                  <p:stCondLst>
                                    <p:cond delay="0"/>
                                  </p:stCondLst>
                                  <p:childTnLst>
                                    <p:set>
                                      <p:cBhvr>
                                        <p:cTn id="18" dur="1" fill="hold">
                                          <p:stCondLst>
                                            <p:cond delay="0"/>
                                          </p:stCondLst>
                                        </p:cTn>
                                        <p:tgtEl>
                                          <p:spTgt spid="237574"/>
                                        </p:tgtEl>
                                        <p:attrNameLst>
                                          <p:attrName>style.visibility</p:attrName>
                                        </p:attrNameLst>
                                      </p:cBhvr>
                                      <p:to>
                                        <p:strVal val="visible"/>
                                      </p:to>
                                    </p:set>
                                    <p:animEffect transition="in" filter="wipe(left)">
                                      <p:cBhvr>
                                        <p:cTn id="19" dur="500"/>
                                        <p:tgtEl>
                                          <p:spTgt spid="237574"/>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37576"/>
                                        </p:tgtEl>
                                        <p:attrNameLst>
                                          <p:attrName>style.visibility</p:attrName>
                                        </p:attrNameLst>
                                      </p:cBhvr>
                                      <p:to>
                                        <p:strVal val="visible"/>
                                      </p:to>
                                    </p:set>
                                    <p:animEffect transition="in" filter="wipe(left)">
                                      <p:cBhvr>
                                        <p:cTn id="23" dur="500"/>
                                        <p:tgtEl>
                                          <p:spTgt spid="237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animBg="1"/>
      <p:bldP spid="237573" grpId="0" animBg="1"/>
      <p:bldP spid="237574" grpId="0" animBg="1"/>
      <p:bldP spid="237576" grpId="0" animBg="1"/>
      <p:bldP spid="23757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33950" y="2392363"/>
            <a:ext cx="4038600" cy="2339975"/>
          </a:xfrm>
          <a:prstGeom prst="rect">
            <a:avLst/>
          </a:prstGeom>
          <a:noFill/>
          <a:ln w="12700">
            <a:noFill/>
            <a:miter lim="800000"/>
            <a:headEnd/>
            <a:tailEnd/>
          </a:ln>
          <a:effectLst/>
        </p:spPr>
      </p:pic>
      <p:sp>
        <p:nvSpPr>
          <p:cNvPr id="240643" name="Rectangle 3"/>
          <p:cNvSpPr>
            <a:spLocks noGrp="1" noChangeArrowheads="1"/>
          </p:cNvSpPr>
          <p:nvPr>
            <p:ph type="title"/>
          </p:nvPr>
        </p:nvSpPr>
        <p:spPr/>
        <p:txBody>
          <a:bodyPr/>
          <a:lstStyle/>
          <a:p>
            <a:r>
              <a:rPr lang="en-US"/>
              <a:t>Starting at FAS250</a:t>
            </a:r>
          </a:p>
        </p:txBody>
      </p:sp>
      <p:pic>
        <p:nvPicPr>
          <p:cNvPr id="240650" name="Picture 10" descr="FAS250_Back01_new - 2 x 0"/>
          <p:cNvPicPr>
            <a:picLocks noGrp="1" noChangeAspect="1" noChangeArrowheads="1"/>
          </p:cNvPicPr>
          <p:nvPr>
            <p:ph idx="1"/>
          </p:nvPr>
        </p:nvPicPr>
        <p:blipFill>
          <a:blip r:embed="rId4" cstate="print"/>
          <a:srcRect/>
          <a:stretch>
            <a:fillRect/>
          </a:stretch>
        </p:blipFill>
        <p:spPr>
          <a:xfrm>
            <a:off x="306388" y="5199063"/>
            <a:ext cx="4394200" cy="1270000"/>
          </a:xfrm>
          <a:noFill/>
          <a:ln/>
        </p:spPr>
      </p:pic>
      <p:sp>
        <p:nvSpPr>
          <p:cNvPr id="240644" name="Text Box 4"/>
          <p:cNvSpPr txBox="1">
            <a:spLocks noChangeArrowheads="1"/>
          </p:cNvSpPr>
          <p:nvPr/>
        </p:nvSpPr>
        <p:spPr bwMode="auto">
          <a:xfrm>
            <a:off x="7224713" y="4681538"/>
            <a:ext cx="882650" cy="517525"/>
          </a:xfrm>
          <a:prstGeom prst="rect">
            <a:avLst/>
          </a:prstGeom>
          <a:noFill/>
          <a:ln w="9525">
            <a:noFill/>
            <a:miter lim="800000"/>
            <a:headEnd/>
            <a:tailEnd/>
          </a:ln>
          <a:effectLst/>
        </p:spPr>
        <p:txBody>
          <a:bodyPr wrap="none">
            <a:spAutoFit/>
          </a:bodyPr>
          <a:lstStyle/>
          <a:p>
            <a:pPr algn="ctr"/>
            <a:r>
              <a:rPr lang="en-US" sz="1400">
                <a:solidFill>
                  <a:schemeClr val="tx1"/>
                </a:solidFill>
              </a:rPr>
              <a:t>Console</a:t>
            </a:r>
            <a:br>
              <a:rPr lang="en-US" sz="1400">
                <a:solidFill>
                  <a:schemeClr val="tx1"/>
                </a:solidFill>
              </a:rPr>
            </a:br>
            <a:r>
              <a:rPr lang="en-US" sz="1400">
                <a:solidFill>
                  <a:schemeClr val="tx1"/>
                </a:solidFill>
              </a:rPr>
              <a:t>port</a:t>
            </a:r>
          </a:p>
        </p:txBody>
      </p:sp>
      <p:sp>
        <p:nvSpPr>
          <p:cNvPr id="240645" name="Text Box 5"/>
          <p:cNvSpPr txBox="1">
            <a:spLocks noChangeArrowheads="1"/>
          </p:cNvSpPr>
          <p:nvPr/>
        </p:nvSpPr>
        <p:spPr bwMode="auto">
          <a:xfrm>
            <a:off x="5942013" y="4681538"/>
            <a:ext cx="895350" cy="517525"/>
          </a:xfrm>
          <a:prstGeom prst="rect">
            <a:avLst/>
          </a:prstGeom>
          <a:noFill/>
          <a:ln w="9525">
            <a:noFill/>
            <a:miter lim="800000"/>
            <a:headEnd/>
            <a:tailEnd/>
          </a:ln>
          <a:effectLst/>
        </p:spPr>
        <p:txBody>
          <a:bodyPr wrap="none">
            <a:spAutoFit/>
          </a:bodyPr>
          <a:lstStyle/>
          <a:p>
            <a:pPr algn="ctr"/>
            <a:r>
              <a:rPr lang="en-US" sz="1400">
                <a:solidFill>
                  <a:schemeClr val="tx1"/>
                </a:solidFill>
              </a:rPr>
              <a:t>2X GbE</a:t>
            </a:r>
            <a:br>
              <a:rPr lang="en-US" sz="1400">
                <a:solidFill>
                  <a:schemeClr val="tx1"/>
                </a:solidFill>
              </a:rPr>
            </a:br>
            <a:r>
              <a:rPr lang="en-US" sz="1400">
                <a:solidFill>
                  <a:schemeClr val="tx1"/>
                </a:solidFill>
              </a:rPr>
              <a:t>Cu NICS</a:t>
            </a:r>
          </a:p>
        </p:txBody>
      </p:sp>
      <p:sp>
        <p:nvSpPr>
          <p:cNvPr id="240646" name="Text Box 6"/>
          <p:cNvSpPr txBox="1">
            <a:spLocks noChangeArrowheads="1"/>
          </p:cNvSpPr>
          <p:nvPr/>
        </p:nvSpPr>
        <p:spPr bwMode="auto">
          <a:xfrm>
            <a:off x="4624388" y="4794250"/>
            <a:ext cx="823912" cy="304800"/>
          </a:xfrm>
          <a:prstGeom prst="rect">
            <a:avLst/>
          </a:prstGeom>
          <a:noFill/>
          <a:ln w="9525">
            <a:noFill/>
            <a:miter lim="800000"/>
            <a:headEnd/>
            <a:tailEnd/>
          </a:ln>
          <a:effectLst/>
        </p:spPr>
        <p:txBody>
          <a:bodyPr wrap="none">
            <a:spAutoFit/>
          </a:bodyPr>
          <a:lstStyle/>
          <a:p>
            <a:r>
              <a:rPr lang="en-US" sz="1400">
                <a:solidFill>
                  <a:schemeClr val="tx1"/>
                </a:solidFill>
              </a:rPr>
              <a:t>FC (Cu)</a:t>
            </a:r>
          </a:p>
        </p:txBody>
      </p:sp>
      <p:sp>
        <p:nvSpPr>
          <p:cNvPr id="240647" name="Line 7"/>
          <p:cNvSpPr>
            <a:spLocks noChangeShapeType="1"/>
          </p:cNvSpPr>
          <p:nvPr/>
        </p:nvSpPr>
        <p:spPr bwMode="auto">
          <a:xfrm flipH="1">
            <a:off x="5037138" y="3938588"/>
            <a:ext cx="469900" cy="742950"/>
          </a:xfrm>
          <a:prstGeom prst="line">
            <a:avLst/>
          </a:prstGeom>
          <a:noFill/>
          <a:ln w="19050">
            <a:solidFill>
              <a:schemeClr val="bg2"/>
            </a:solidFill>
            <a:round/>
            <a:headEnd/>
            <a:tailEnd/>
          </a:ln>
          <a:effectLst/>
        </p:spPr>
        <p:txBody>
          <a:bodyPr wrap="none"/>
          <a:lstStyle/>
          <a:p>
            <a:endParaRPr lang="en-US"/>
          </a:p>
        </p:txBody>
      </p:sp>
      <p:sp>
        <p:nvSpPr>
          <p:cNvPr id="240648" name="Line 8"/>
          <p:cNvSpPr>
            <a:spLocks noChangeShapeType="1"/>
          </p:cNvSpPr>
          <p:nvPr/>
        </p:nvSpPr>
        <p:spPr bwMode="auto">
          <a:xfrm flipH="1">
            <a:off x="6386513" y="3978275"/>
            <a:ext cx="212725" cy="663575"/>
          </a:xfrm>
          <a:prstGeom prst="line">
            <a:avLst/>
          </a:prstGeom>
          <a:noFill/>
          <a:ln w="19050">
            <a:solidFill>
              <a:schemeClr val="bg2"/>
            </a:solidFill>
            <a:round/>
            <a:headEnd/>
            <a:tailEnd/>
          </a:ln>
          <a:effectLst/>
        </p:spPr>
        <p:txBody>
          <a:bodyPr wrap="none"/>
          <a:lstStyle/>
          <a:p>
            <a:endParaRPr lang="en-US"/>
          </a:p>
        </p:txBody>
      </p:sp>
      <p:sp>
        <p:nvSpPr>
          <p:cNvPr id="240649" name="Line 9"/>
          <p:cNvSpPr>
            <a:spLocks noChangeShapeType="1"/>
          </p:cNvSpPr>
          <p:nvPr/>
        </p:nvSpPr>
        <p:spPr bwMode="auto">
          <a:xfrm>
            <a:off x="7381875" y="4056063"/>
            <a:ext cx="209550" cy="625475"/>
          </a:xfrm>
          <a:prstGeom prst="line">
            <a:avLst/>
          </a:prstGeom>
          <a:noFill/>
          <a:ln w="19050">
            <a:solidFill>
              <a:schemeClr val="bg2"/>
            </a:solidFill>
            <a:round/>
            <a:headEnd/>
            <a:tailEnd/>
          </a:ln>
          <a:effectLst/>
        </p:spPr>
        <p:txBody>
          <a:bodyPr wrap="none"/>
          <a:lstStyle/>
          <a:p>
            <a:endParaRPr lang="en-US"/>
          </a:p>
        </p:txBody>
      </p:sp>
      <p:pic>
        <p:nvPicPr>
          <p:cNvPr id="240651" name="Picture 11"/>
          <p:cNvPicPr>
            <a:picLocks noChangeAspect="1" noChangeArrowheads="1"/>
          </p:cNvPicPr>
          <p:nvPr/>
        </p:nvPicPr>
        <p:blipFill>
          <a:blip r:embed="rId5" cstate="print">
            <a:clrChange>
              <a:clrFrom>
                <a:srgbClr val="FCFCFC"/>
              </a:clrFrom>
              <a:clrTo>
                <a:srgbClr val="FCFCFC">
                  <a:alpha val="0"/>
                </a:srgbClr>
              </a:clrTo>
            </a:clrChange>
          </a:blip>
          <a:srcRect/>
          <a:stretch>
            <a:fillRect/>
          </a:stretch>
        </p:blipFill>
        <p:spPr bwMode="auto">
          <a:xfrm>
            <a:off x="423863" y="1785938"/>
            <a:ext cx="4673600" cy="1436687"/>
          </a:xfrm>
          <a:prstGeom prst="rect">
            <a:avLst/>
          </a:prstGeom>
          <a:noFill/>
          <a:ln w="12700">
            <a:noFill/>
            <a:miter lim="800000"/>
            <a:headEnd/>
            <a:tailEnd/>
          </a:ln>
          <a:effec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5" name="Rectangle 3"/>
          <p:cNvSpPr>
            <a:spLocks noGrp="1" noChangeArrowheads="1"/>
          </p:cNvSpPr>
          <p:nvPr>
            <p:ph type="title"/>
          </p:nvPr>
        </p:nvSpPr>
        <p:spPr/>
        <p:txBody>
          <a:bodyPr/>
          <a:lstStyle/>
          <a:p>
            <a:r>
              <a:rPr lang="en-US"/>
              <a:t>FAS270c - Rear</a:t>
            </a:r>
          </a:p>
        </p:txBody>
      </p:sp>
      <p:pic>
        <p:nvPicPr>
          <p:cNvPr id="248834" name="Picture 2"/>
          <p:cNvPicPr>
            <a:picLocks noGrp="1" noChangeAspect="1" noChangeArrowheads="1"/>
          </p:cNvPicPr>
          <p:nvPr>
            <p:ph idx="1"/>
          </p:nvPr>
        </p:nvPicPr>
        <p:blipFill>
          <a:blip r:embed="rId2" cstate="print"/>
          <a:srcRect/>
          <a:stretch>
            <a:fillRect/>
          </a:stretch>
        </p:blipFill>
        <p:spPr>
          <a:xfrm>
            <a:off x="684213" y="1778000"/>
            <a:ext cx="7529512" cy="2466975"/>
          </a:xfrm>
          <a:noFill/>
          <a:ln/>
        </p:spPr>
      </p:pic>
      <p:sp>
        <p:nvSpPr>
          <p:cNvPr id="248836" name="Text Box 4"/>
          <p:cNvSpPr txBox="1">
            <a:spLocks noChangeArrowheads="1"/>
          </p:cNvSpPr>
          <p:nvPr/>
        </p:nvSpPr>
        <p:spPr bwMode="auto">
          <a:xfrm>
            <a:off x="4549775" y="5535613"/>
            <a:ext cx="804863" cy="304800"/>
          </a:xfrm>
          <a:prstGeom prst="rect">
            <a:avLst/>
          </a:prstGeom>
          <a:noFill/>
          <a:ln w="9525">
            <a:noFill/>
            <a:miter lim="800000"/>
            <a:headEnd/>
            <a:tailEnd/>
          </a:ln>
          <a:effectLst/>
        </p:spPr>
        <p:txBody>
          <a:bodyPr wrap="none">
            <a:spAutoFit/>
          </a:bodyPr>
          <a:lstStyle/>
          <a:p>
            <a:r>
              <a:rPr lang="en-US" sz="1400">
                <a:solidFill>
                  <a:schemeClr val="tx1"/>
                </a:solidFill>
              </a:rPr>
              <a:t>Filer #1</a:t>
            </a:r>
          </a:p>
        </p:txBody>
      </p:sp>
      <p:sp>
        <p:nvSpPr>
          <p:cNvPr id="248837" name="Text Box 5"/>
          <p:cNvSpPr txBox="1">
            <a:spLocks noChangeArrowheads="1"/>
          </p:cNvSpPr>
          <p:nvPr/>
        </p:nvSpPr>
        <p:spPr bwMode="auto">
          <a:xfrm>
            <a:off x="3406775" y="5535613"/>
            <a:ext cx="804863" cy="304800"/>
          </a:xfrm>
          <a:prstGeom prst="rect">
            <a:avLst/>
          </a:prstGeom>
          <a:noFill/>
          <a:ln w="9525">
            <a:noFill/>
            <a:miter lim="800000"/>
            <a:headEnd/>
            <a:tailEnd/>
          </a:ln>
          <a:effectLst/>
        </p:spPr>
        <p:txBody>
          <a:bodyPr wrap="none">
            <a:spAutoFit/>
          </a:bodyPr>
          <a:lstStyle/>
          <a:p>
            <a:r>
              <a:rPr lang="en-US" sz="1400">
                <a:solidFill>
                  <a:schemeClr val="tx1"/>
                </a:solidFill>
              </a:rPr>
              <a:t>Filer #2</a:t>
            </a:r>
          </a:p>
        </p:txBody>
      </p:sp>
      <p:sp>
        <p:nvSpPr>
          <p:cNvPr id="248838" name="Line 6"/>
          <p:cNvSpPr>
            <a:spLocks noChangeShapeType="1"/>
          </p:cNvSpPr>
          <p:nvPr/>
        </p:nvSpPr>
        <p:spPr bwMode="auto">
          <a:xfrm flipH="1">
            <a:off x="3810000" y="4316413"/>
            <a:ext cx="0" cy="1143000"/>
          </a:xfrm>
          <a:prstGeom prst="line">
            <a:avLst/>
          </a:prstGeom>
          <a:noFill/>
          <a:ln w="19050">
            <a:solidFill>
              <a:schemeClr val="bg2"/>
            </a:solidFill>
            <a:round/>
            <a:headEnd/>
            <a:tailEnd/>
          </a:ln>
          <a:effectLst/>
        </p:spPr>
        <p:txBody>
          <a:bodyPr wrap="none"/>
          <a:lstStyle/>
          <a:p>
            <a:endParaRPr lang="en-US"/>
          </a:p>
        </p:txBody>
      </p:sp>
      <p:sp>
        <p:nvSpPr>
          <p:cNvPr id="248839" name="Line 7"/>
          <p:cNvSpPr>
            <a:spLocks noChangeShapeType="1"/>
          </p:cNvSpPr>
          <p:nvPr/>
        </p:nvSpPr>
        <p:spPr bwMode="auto">
          <a:xfrm flipH="1">
            <a:off x="4953000" y="2674938"/>
            <a:ext cx="0" cy="2784475"/>
          </a:xfrm>
          <a:prstGeom prst="line">
            <a:avLst/>
          </a:prstGeom>
          <a:noFill/>
          <a:ln w="19050">
            <a:solidFill>
              <a:schemeClr val="bg2"/>
            </a:solidFill>
            <a:round/>
            <a:headEnd type="oval" w="med" len="med"/>
            <a:tailEnd/>
          </a:ln>
          <a:effectLst/>
        </p:spPr>
        <p:txBody>
          <a:bodyPr wrap="none"/>
          <a:lstStyle/>
          <a:p>
            <a:endParaRPr lang="en-US"/>
          </a:p>
        </p:txBody>
      </p:sp>
    </p:spTree>
  </p:cSld>
  <p:clrMapOvr>
    <a:masterClrMapping/>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81" name="Rectangle 5"/>
          <p:cNvSpPr>
            <a:spLocks noGrp="1" noChangeArrowheads="1"/>
          </p:cNvSpPr>
          <p:nvPr>
            <p:ph type="title"/>
          </p:nvPr>
        </p:nvSpPr>
        <p:spPr/>
        <p:txBody>
          <a:bodyPr/>
          <a:lstStyle/>
          <a:p>
            <a:r>
              <a:rPr lang="en-US"/>
              <a:t>Small to Large Scaling</a:t>
            </a:r>
          </a:p>
        </p:txBody>
      </p:sp>
      <p:pic>
        <p:nvPicPr>
          <p:cNvPr id="254980" name="Picture 4"/>
          <p:cNvPicPr>
            <a:picLocks noGrp="1" noChangeAspect="1" noChangeArrowheads="1"/>
          </p:cNvPicPr>
          <p:nvPr>
            <p:ph idx="1"/>
          </p:nvPr>
        </p:nvPicPr>
        <p:blipFill>
          <a:blip r:embed="rId2" cstate="print"/>
          <a:srcRect/>
          <a:stretch>
            <a:fillRect/>
          </a:stretch>
        </p:blipFill>
        <p:spPr>
          <a:xfrm>
            <a:off x="409575" y="1046163"/>
            <a:ext cx="7785100" cy="4775200"/>
          </a:xfrm>
          <a:noFill/>
          <a:ln/>
        </p:spPr>
      </p:pic>
    </p:spTree>
  </p:cSld>
  <p:clrMapOvr>
    <a:masterClrMapping/>
  </p:clrMapOvr>
  <p:transition/>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TotalTime>
  <Words>2193</Words>
  <Application>Microsoft Office PowerPoint</Application>
  <PresentationFormat>On-screen Show (4:3)</PresentationFormat>
  <Paragraphs>433</Paragraphs>
  <Slides>33</Slides>
  <Notes>21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33</vt:i4>
      </vt:variant>
    </vt:vector>
  </HeadingPairs>
  <TitlesOfParts>
    <vt:vector size="37" baseType="lpstr">
      <vt:lpstr>Technic</vt:lpstr>
      <vt:lpstr>Visio</vt:lpstr>
      <vt:lpstr>VISIO</vt:lpstr>
      <vt:lpstr>Photo Editor Photo</vt:lpstr>
      <vt:lpstr>Slide 1</vt:lpstr>
      <vt:lpstr>Growth through Product Innovation</vt:lpstr>
      <vt:lpstr>Pressures on IT Groups</vt:lpstr>
      <vt:lpstr>NetApp Product Lines</vt:lpstr>
      <vt:lpstr>NetApp Storage Software Suite</vt:lpstr>
      <vt:lpstr>Upgrade paths</vt:lpstr>
      <vt:lpstr>Starting at FAS250</vt:lpstr>
      <vt:lpstr>FAS270c - Rear</vt:lpstr>
      <vt:lpstr>Small to Large Scaling</vt:lpstr>
      <vt:lpstr>NAS Basics</vt:lpstr>
      <vt:lpstr>Server Consolidation and NAS</vt:lpstr>
      <vt:lpstr>Performance on Scalability</vt:lpstr>
      <vt:lpstr>Data Protection with Replicas</vt:lpstr>
      <vt:lpstr>Design Differences More than just a performance issue</vt:lpstr>
      <vt:lpstr>SnapShot (things to test)</vt:lpstr>
      <vt:lpstr>Block Level Replication Even greater affect on Recovery and Resync</vt:lpstr>
      <vt:lpstr>SnapMirror Highlights</vt:lpstr>
      <vt:lpstr>Growth Drivers</vt:lpstr>
      <vt:lpstr>Slide 19</vt:lpstr>
      <vt:lpstr>Tiered Storage</vt:lpstr>
      <vt:lpstr>RAID-DP Disruptive Approach Enabling ATA for Primary Storage</vt:lpstr>
      <vt:lpstr>RAID-DP Overview</vt:lpstr>
      <vt:lpstr>Resilient Storage Reconstruction vs. Rapid RAID Recovery</vt:lpstr>
      <vt:lpstr>FlexVol Dramatically Higher Utilization</vt:lpstr>
      <vt:lpstr>FlexVol™ Volumes: Improving Space Utilization</vt:lpstr>
      <vt:lpstr>Before: Large Enterprise SW Developer</vt:lpstr>
      <vt:lpstr>After FlexClone</vt:lpstr>
      <vt:lpstr>Slide 28</vt:lpstr>
      <vt:lpstr>Unified Storage: Investment Protection</vt:lpstr>
      <vt:lpstr>Backup </vt:lpstr>
      <vt:lpstr>Large Service Provider Before Data ONTAP 7G</vt:lpstr>
      <vt:lpstr>Large Service Provider after Data ONTAP 7G</vt:lpstr>
      <vt:lpstr>Data ONTAP 7G</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CP1</cp:lastModifiedBy>
  <cp:revision>3</cp:revision>
  <dcterms:created xsi:type="dcterms:W3CDTF">2014-01-03T21:36:19Z</dcterms:created>
  <dcterms:modified xsi:type="dcterms:W3CDTF">2014-01-03T21:39:44Z</dcterms:modified>
</cp:coreProperties>
</file>